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36"/>
  </p:notesMasterIdLst>
  <p:sldIdLst>
    <p:sldId id="256" r:id="rId4"/>
    <p:sldId id="265" r:id="rId5"/>
    <p:sldId id="287" r:id="rId6"/>
    <p:sldId id="257" r:id="rId7"/>
    <p:sldId id="258" r:id="rId8"/>
    <p:sldId id="259" r:id="rId9"/>
    <p:sldId id="260" r:id="rId10"/>
    <p:sldId id="261" r:id="rId11"/>
    <p:sldId id="262"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 id="306" r:id="rId35"/>
    <p:sldId id="307" r:id="rId37"/>
    <p:sldId id="308" r:id="rId38"/>
    <p:sldId id="309" r:id="rId39"/>
    <p:sldId id="310" r:id="rId40"/>
    <p:sldId id="291" r:id="rId41"/>
    <p:sldId id="312" r:id="rId42"/>
    <p:sldId id="313" r:id="rId43"/>
    <p:sldId id="311" r:id="rId44"/>
    <p:sldId id="290" r:id="rId45"/>
    <p:sldId id="289" r:id="rId46"/>
    <p:sldId id="292" r:id="rId47"/>
    <p:sldId id="293" r:id="rId48"/>
    <p:sldId id="294" r:id="rId49"/>
    <p:sldId id="315" r:id="rId50"/>
    <p:sldId id="316" r:id="rId51"/>
    <p:sldId id="314" r:id="rId52"/>
    <p:sldId id="295" r:id="rId53"/>
    <p:sldId id="296" r:id="rId54"/>
    <p:sldId id="297" r:id="rId55"/>
    <p:sldId id="318" r:id="rId56"/>
    <p:sldId id="317" r:id="rId57"/>
    <p:sldId id="298" r:id="rId58"/>
    <p:sldId id="299" r:id="rId59"/>
    <p:sldId id="300" r:id="rId60"/>
    <p:sldId id="320" r:id="rId61"/>
    <p:sldId id="321" r:id="rId62"/>
    <p:sldId id="319" r:id="rId63"/>
    <p:sldId id="301" r:id="rId64"/>
    <p:sldId id="302" r:id="rId65"/>
    <p:sldId id="303" r:id="rId66"/>
    <p:sldId id="323" r:id="rId67"/>
    <p:sldId id="322" r:id="rId68"/>
    <p:sldId id="304" r:id="rId69"/>
    <p:sldId id="305"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xiewen" initials="w" lastIdx="14" clrIdx="0"/>
  <p:cmAuthor id="2" name="zhangcong (I)" initials="z(" lastIdx="9"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commentAuthors" Target="commentAuthors.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notesMaster" Target="notesMasters/notes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dirty="0"/>
              <a:t>那么我们用什么指标来判断模型？</a:t>
            </a:r>
            <a:endParaRPr lang="en-US" altLang="zh-CN" dirty="0"/>
          </a:p>
          <a:p>
            <a:r>
              <a:rPr lang="zh-CN" altLang="en-US" dirty="0"/>
              <a:t>第一个泛化能力最重要</a:t>
            </a:r>
            <a:endParaRPr lang="en-US" altLang="zh-CN" dirty="0"/>
          </a:p>
          <a:p>
            <a:endParaRPr lang="en-US" altLang="zh-CN" dirty="0"/>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en-US" altLang="zh-CN" dirty="0"/>
          </a:p>
          <a:p>
            <a:r>
              <a:rPr lang="zh-CN" altLang="en-US" dirty="0"/>
              <a:t>一旦给定了问题假定的形式，所有可能的函数构成了一个空间，我们称之为假设空间。机器学习的问题可以看做是在假设空间中搜索合适的拟合函数的问题。</a:t>
            </a:r>
            <a:endParaRPr lang="en-US" altLang="zh-CN" dirty="0"/>
          </a:p>
          <a:p>
            <a:r>
              <a:rPr lang="zh-CN" altLang="en-US" dirty="0"/>
              <a:t>过拟合：过于复杂的数学模型比较容易发生过拟合，适当简化数学模型、在过拟合前提前结束训练、采用</a:t>
            </a:r>
            <a:r>
              <a:rPr lang="en-US" altLang="zh-CN" dirty="0"/>
              <a:t>Dropout/Weight Decay</a:t>
            </a:r>
            <a:r>
              <a:rPr lang="zh-CN" altLang="en-US" dirty="0"/>
              <a:t>手段等，可以减轻过拟合现象。</a:t>
            </a:r>
            <a:endParaRPr lang="zh-CN" altLang="en-US" dirty="0"/>
          </a:p>
          <a:p>
            <a:r>
              <a:rPr lang="zh-CN" altLang="en-US" dirty="0"/>
              <a:t>欠拟合：过于简单的数学模型，或训练时间太短，则可能引起欠拟合。对于前者，需使用更复杂的模型，对于后者，只需延长训练时间，即可有效缓解欠拟合现象。</a:t>
            </a:r>
            <a:endParaRPr lang="zh-CN" altLang="en-US" dirty="0"/>
          </a:p>
          <a:p>
            <a:endParaRPr lang="zh-CN" alt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a:t>有效容量受限于算法、参数、正则化等。</a:t>
            </a:r>
            <a:endParaRPr lang="en-US" dirty="0"/>
          </a:p>
        </p:txBody>
      </p:sp>
      <p:sp>
        <p:nvSpPr>
          <p:cNvPr id="5" name="幻灯片图像占位符 4"/>
          <p:cNvSpPr>
            <a:spLocks noGrp="1" noRot="1" noChangeAspect="1"/>
          </p:cNvSpPr>
          <p:nvPr>
            <p:ph type="sldImg"/>
          </p:nvPr>
        </p:nvSpPr>
        <p:spPr>
          <a:xfrm>
            <a:off x="584200" y="765175"/>
            <a:ext cx="5930900" cy="3336925"/>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spc="-5" dirty="0">
                <a:solidFill>
                  <a:srgbClr val="7F7F7F"/>
                </a:solidFill>
                <a:latin typeface="方正兰亭黑简体" panose="02000000000000000000" pitchFamily="2" charset="-122"/>
                <a:ea typeface="方正兰亭黑简体" panose="02000000000000000000" pitchFamily="2" charset="-122"/>
                <a:cs typeface="Arial" panose="020B0604020202020204"/>
                <a:sym typeface="方正兰亭黑简体" panose="02000000000000000000" pitchFamily="2" charset="-122"/>
              </a:rPr>
              <a:t>关于不可消解的误差</a:t>
            </a:r>
            <a:endParaRPr lang="en-US" altLang="zh-CN" sz="1100" spc="-5" dirty="0">
              <a:solidFill>
                <a:srgbClr val="7F7F7F"/>
              </a:solidFill>
              <a:latin typeface="方正兰亭黑简体" panose="02000000000000000000" pitchFamily="2" charset="-122"/>
              <a:ea typeface="方正兰亭黑简体" panose="02000000000000000000" pitchFamily="2" charset="-122"/>
              <a:cs typeface="Arial" panose="020B0604020202020204"/>
              <a:sym typeface="方正兰亭黑简体" panose="02000000000000000000" pitchFamily="2" charset="-122"/>
            </a:endParaRPr>
          </a:p>
          <a:p>
            <a:pPr marL="541655" marR="0" lvl="1"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spc="-5" dirty="0">
                <a:solidFill>
                  <a:srgbClr val="7F7F7F"/>
                </a:solidFill>
                <a:latin typeface="方正兰亭黑简体" panose="02000000000000000000" pitchFamily="2" charset="-122"/>
                <a:ea typeface="方正兰亭黑简体" panose="02000000000000000000" pitchFamily="2" charset="-122"/>
                <a:cs typeface="Arial" panose="020B0604020202020204"/>
                <a:sym typeface="方正兰亭黑简体" panose="02000000000000000000" pitchFamily="2" charset="-122"/>
              </a:rPr>
              <a:t>理论上来说，如果有无限量的数据与完美的模型，这个不可消解的误差是可以被消解的，</a:t>
            </a:r>
            <a:endParaRPr lang="en-US" altLang="zh-CN" sz="1100" spc="-5" dirty="0">
              <a:solidFill>
                <a:srgbClr val="7F7F7F"/>
              </a:solidFill>
              <a:latin typeface="方正兰亭黑简体" panose="02000000000000000000" pitchFamily="2" charset="-122"/>
              <a:ea typeface="方正兰亭黑简体" panose="02000000000000000000" pitchFamily="2" charset="-122"/>
              <a:cs typeface="Arial" panose="020B0604020202020204"/>
              <a:sym typeface="方正兰亭黑简体" panose="02000000000000000000" pitchFamily="2" charset="-122"/>
            </a:endParaRPr>
          </a:p>
          <a:p>
            <a:pPr marL="541655" marR="0" lvl="1" indent="-180975" algn="l" defTabSz="914400" rtl="0" eaLnBrk="1" fontAlgn="base" latinLnBrk="0" hangingPunct="1">
              <a:lnSpc>
                <a:spcPct val="125000"/>
              </a:lnSpc>
              <a:spcBef>
                <a:spcPct val="0"/>
              </a:spcBef>
              <a:spcAft>
                <a:spcPts val="600"/>
              </a:spcAft>
              <a:buClrTx/>
              <a:buSzPct val="60000"/>
              <a:buFont typeface="Wingdings" panose="05000000000000000000" pitchFamily="2" charset="2"/>
              <a:buChar char="l"/>
              <a:defRPr/>
            </a:pPr>
            <a:r>
              <a:rPr lang="zh-CN" altLang="en-US" sz="1100" spc="-5" dirty="0">
                <a:solidFill>
                  <a:srgbClr val="7F7F7F"/>
                </a:solidFill>
                <a:latin typeface="方正兰亭黑简体" panose="02000000000000000000" pitchFamily="2" charset="-122"/>
                <a:ea typeface="方正兰亭黑简体" panose="02000000000000000000" pitchFamily="2" charset="-122"/>
                <a:cs typeface="Arial" panose="020B0604020202020204"/>
                <a:sym typeface="方正兰亭黑简体" panose="02000000000000000000" pitchFamily="2" charset="-122"/>
              </a:rPr>
              <a:t>但实际上所有模型都是不完美的，并且我们的数据量是有限的</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6" Type="http://schemas.openxmlformats.org/officeDocument/2006/relationships/tags" Target="../tags/tag107.xml"/><Relationship Id="rId15" Type="http://schemas.openxmlformats.org/officeDocument/2006/relationships/tags" Target="../tags/tag106.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6" Type="http://schemas.openxmlformats.org/officeDocument/2006/relationships/tags" Target="../tags/tag152.xml"/><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36" name="任意多边形: 形状 35"/>
          <p:cNvSpPr/>
          <p:nvPr userDrawn="1">
            <p:custDataLst>
              <p:tags r:id="rId2"/>
            </p:custDataLst>
          </p:nvPr>
        </p:nvSpPr>
        <p:spPr>
          <a:xfrm>
            <a:off x="6922327" y="0"/>
            <a:ext cx="4255001" cy="6858000"/>
          </a:xfrm>
          <a:custGeom>
            <a:avLst/>
            <a:gdLst>
              <a:gd name="connsiteX0" fmla="*/ 10047 w 4255001"/>
              <a:gd name="connsiteY0" fmla="*/ 0 h 6858000"/>
              <a:gd name="connsiteX1" fmla="*/ 1582133 w 4255001"/>
              <a:gd name="connsiteY1" fmla="*/ 0 h 6858000"/>
              <a:gd name="connsiteX2" fmla="*/ 4255001 w 4255001"/>
              <a:gd name="connsiteY2" fmla="*/ 3421116 h 6858000"/>
              <a:gd name="connsiteX3" fmla="*/ 4253144 w 4255001"/>
              <a:gd name="connsiteY3" fmla="*/ 3422567 h 6858000"/>
              <a:gd name="connsiteX4" fmla="*/ 4255000 w 4255001"/>
              <a:gd name="connsiteY4" fmla="*/ 3424018 h 6858000"/>
              <a:gd name="connsiteX5" fmla="*/ 1572143 w 4255001"/>
              <a:gd name="connsiteY5" fmla="*/ 6858000 h 6858000"/>
              <a:gd name="connsiteX6" fmla="*/ 0 w 4255001"/>
              <a:gd name="connsiteY6" fmla="*/ 6858000 h 6858000"/>
              <a:gd name="connsiteX7" fmla="*/ 2684020 w 4255001"/>
              <a:gd name="connsiteY7" fmla="*/ 3422531 h 6858000"/>
              <a:gd name="connsiteX8" fmla="*/ 10047 w 4255001"/>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5001" h="6858000">
                <a:moveTo>
                  <a:pt x="10047" y="0"/>
                </a:moveTo>
                <a:lnTo>
                  <a:pt x="1582133" y="0"/>
                </a:lnTo>
                <a:lnTo>
                  <a:pt x="4255001" y="3421116"/>
                </a:lnTo>
                <a:lnTo>
                  <a:pt x="4253144" y="3422567"/>
                </a:lnTo>
                <a:lnTo>
                  <a:pt x="4255000" y="3424018"/>
                </a:lnTo>
                <a:lnTo>
                  <a:pt x="1572143" y="6858000"/>
                </a:lnTo>
                <a:lnTo>
                  <a:pt x="0" y="6858000"/>
                </a:lnTo>
                <a:lnTo>
                  <a:pt x="2684020" y="3422531"/>
                </a:lnTo>
                <a:lnTo>
                  <a:pt x="10047" y="0"/>
                </a:lnTo>
                <a:close/>
              </a:path>
            </a:pathLst>
          </a:custGeom>
          <a:noFill/>
          <a:ln>
            <a:gradFill>
              <a:gsLst>
                <a:gs pos="0">
                  <a:schemeClr val="accent1">
                    <a:alpha val="5000"/>
                  </a:schemeClr>
                </a:gs>
                <a:gs pos="100000">
                  <a:schemeClr val="accent1">
                    <a:alpha val="50000"/>
                  </a:schemeClr>
                </a:gs>
              </a:gsLst>
              <a:lin ang="516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45" name="任意多边形: 形状 44"/>
          <p:cNvSpPr/>
          <p:nvPr userDrawn="1">
            <p:custDataLst>
              <p:tags r:id="rId3"/>
            </p:custDataLst>
          </p:nvPr>
        </p:nvSpPr>
        <p:spPr>
          <a:xfrm>
            <a:off x="8102006" y="1"/>
            <a:ext cx="4088966" cy="6857998"/>
          </a:xfrm>
          <a:custGeom>
            <a:avLst/>
            <a:gdLst>
              <a:gd name="connsiteX0" fmla="*/ 0 w 4088966"/>
              <a:gd name="connsiteY0" fmla="*/ 0 h 6857998"/>
              <a:gd name="connsiteX1" fmla="*/ 1572086 w 4088966"/>
              <a:gd name="connsiteY1" fmla="*/ 0 h 6857998"/>
              <a:gd name="connsiteX2" fmla="*/ 4088966 w 4088966"/>
              <a:gd name="connsiteY2" fmla="*/ 3221459 h 6857998"/>
              <a:gd name="connsiteX3" fmla="*/ 4088966 w 4088966"/>
              <a:gd name="connsiteY3" fmla="*/ 3646538 h 6857998"/>
              <a:gd name="connsiteX4" fmla="*/ 1579958 w 4088966"/>
              <a:gd name="connsiteY4" fmla="*/ 6857997 h 6857998"/>
              <a:gd name="connsiteX5" fmla="*/ 7814 w 4088966"/>
              <a:gd name="connsiteY5" fmla="*/ 6857998 h 6857998"/>
              <a:gd name="connsiteX6" fmla="*/ 2682903 w 4088966"/>
              <a:gd name="connsiteY6" fmla="*/ 343396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8966" h="6857998">
                <a:moveTo>
                  <a:pt x="0" y="0"/>
                </a:moveTo>
                <a:lnTo>
                  <a:pt x="1572086" y="0"/>
                </a:lnTo>
                <a:lnTo>
                  <a:pt x="4088966" y="3221459"/>
                </a:lnTo>
                <a:lnTo>
                  <a:pt x="4088966" y="3646538"/>
                </a:lnTo>
                <a:lnTo>
                  <a:pt x="1579958" y="6857997"/>
                </a:lnTo>
                <a:lnTo>
                  <a:pt x="7814" y="6857998"/>
                </a:lnTo>
                <a:lnTo>
                  <a:pt x="2682903" y="3433960"/>
                </a:lnTo>
                <a:close/>
              </a:path>
            </a:pathLst>
          </a:cu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9" name="任意多边形: 形状 38"/>
          <p:cNvSpPr/>
          <p:nvPr userDrawn="1">
            <p:custDataLst>
              <p:tags r:id="rId4"/>
            </p:custDataLst>
          </p:nvPr>
        </p:nvSpPr>
        <p:spPr>
          <a:xfrm>
            <a:off x="7385876" y="0"/>
            <a:ext cx="4255002" cy="6858000"/>
          </a:xfrm>
          <a:custGeom>
            <a:avLst/>
            <a:gdLst>
              <a:gd name="connsiteX0" fmla="*/ 10048 w 4255002"/>
              <a:gd name="connsiteY0" fmla="*/ 0 h 6858000"/>
              <a:gd name="connsiteX1" fmla="*/ 1582134 w 4255002"/>
              <a:gd name="connsiteY1" fmla="*/ 0 h 6858000"/>
              <a:gd name="connsiteX2" fmla="*/ 4255002 w 4255002"/>
              <a:gd name="connsiteY2" fmla="*/ 3421116 h 6858000"/>
              <a:gd name="connsiteX3" fmla="*/ 4253145 w 4255002"/>
              <a:gd name="connsiteY3" fmla="*/ 3422567 h 6858000"/>
              <a:gd name="connsiteX4" fmla="*/ 4255001 w 4255002"/>
              <a:gd name="connsiteY4" fmla="*/ 3424018 h 6858000"/>
              <a:gd name="connsiteX5" fmla="*/ 1572144 w 4255002"/>
              <a:gd name="connsiteY5" fmla="*/ 6858000 h 6858000"/>
              <a:gd name="connsiteX6" fmla="*/ 0 w 4255002"/>
              <a:gd name="connsiteY6" fmla="*/ 6857999 h 6858000"/>
              <a:gd name="connsiteX7" fmla="*/ 2684021 w 4255002"/>
              <a:gd name="connsiteY7" fmla="*/ 3422531 h 6858000"/>
              <a:gd name="connsiteX8" fmla="*/ 10048 w 4255002"/>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5002" h="6858000">
                <a:moveTo>
                  <a:pt x="10048" y="0"/>
                </a:moveTo>
                <a:lnTo>
                  <a:pt x="1582134" y="0"/>
                </a:lnTo>
                <a:lnTo>
                  <a:pt x="4255002" y="3421116"/>
                </a:lnTo>
                <a:lnTo>
                  <a:pt x="4253145" y="3422567"/>
                </a:lnTo>
                <a:lnTo>
                  <a:pt x="4255001" y="3424018"/>
                </a:lnTo>
                <a:lnTo>
                  <a:pt x="1572144" y="6858000"/>
                </a:lnTo>
                <a:lnTo>
                  <a:pt x="0" y="6857999"/>
                </a:lnTo>
                <a:lnTo>
                  <a:pt x="2684021" y="3422531"/>
                </a:lnTo>
                <a:lnTo>
                  <a:pt x="10048" y="0"/>
                </a:lnTo>
                <a:close/>
              </a:path>
            </a:pathLst>
          </a:custGeom>
          <a:gradFill>
            <a:gsLst>
              <a:gs pos="0">
                <a:schemeClr val="accent1">
                  <a:lumMod val="65000"/>
                  <a:lumOff val="35000"/>
                </a:schemeClr>
              </a:gs>
              <a:gs pos="100000">
                <a:schemeClr val="accent1"/>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矩形 11"/>
          <p:cNvSpPr>
            <a:spLocks noChangeAspect="1"/>
          </p:cNvSpPr>
          <p:nvPr userDrawn="1">
            <p:custDataLst>
              <p:tags r:id="rId5"/>
            </p:custDataLst>
          </p:nvPr>
        </p:nvSpPr>
        <p:spPr>
          <a:xfrm>
            <a:off x="875665" y="5866130"/>
            <a:ext cx="179705" cy="179705"/>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a:spLocks noChangeAspect="1"/>
          </p:cNvSpPr>
          <p:nvPr userDrawn="1">
            <p:custDataLst>
              <p:tags r:id="rId6"/>
            </p:custDataLst>
          </p:nvPr>
        </p:nvSpPr>
        <p:spPr>
          <a:xfrm>
            <a:off x="875665" y="6104255"/>
            <a:ext cx="179705" cy="179705"/>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a:spLocks noChangeAspect="1"/>
          </p:cNvSpPr>
          <p:nvPr userDrawn="1">
            <p:custDataLst>
              <p:tags r:id="rId7"/>
            </p:custDataLst>
          </p:nvPr>
        </p:nvSpPr>
        <p:spPr>
          <a:xfrm>
            <a:off x="1123315" y="5866130"/>
            <a:ext cx="179705" cy="179705"/>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a:spLocks noChangeAspect="1"/>
          </p:cNvSpPr>
          <p:nvPr userDrawn="1">
            <p:custDataLst>
              <p:tags r:id="rId8"/>
            </p:custDataLst>
          </p:nvPr>
        </p:nvSpPr>
        <p:spPr>
          <a:xfrm>
            <a:off x="1123315" y="6104255"/>
            <a:ext cx="179705" cy="179705"/>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userDrawn="1">
            <p:custDataLst>
              <p:tags r:id="rId9"/>
            </p:custDataLst>
          </p:nvPr>
        </p:nvSpPr>
        <p:spPr>
          <a:xfrm>
            <a:off x="1369695" y="6104255"/>
            <a:ext cx="179705" cy="179705"/>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a:spLocks noChangeAspect="1"/>
          </p:cNvSpPr>
          <p:nvPr userDrawn="1">
            <p:custDataLst>
              <p:tags r:id="rId10"/>
            </p:custDataLst>
          </p:nvPr>
        </p:nvSpPr>
        <p:spPr>
          <a:xfrm>
            <a:off x="1616710" y="6104255"/>
            <a:ext cx="179705" cy="179705"/>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11"/>
            </p:custDataLst>
          </p:nvPr>
        </p:nvSpPr>
        <p:spPr>
          <a:xfrm>
            <a:off x="792000" y="2653200"/>
            <a:ext cx="7632000" cy="1637610"/>
          </a:xfrm>
        </p:spPr>
        <p:txBody>
          <a:bodyPr wrap="square" anchor="t">
            <a:normAutofit/>
          </a:bodyPr>
          <a:lstStyle>
            <a:lvl1pPr algn="l">
              <a:lnSpc>
                <a:spcPct val="100000"/>
              </a:lnSpc>
              <a:defRPr sz="6000">
                <a:solidFill>
                  <a:schemeClr val="accent1"/>
                </a:solidFill>
              </a:defRPr>
            </a:lvl1pPr>
          </a:lstStyle>
          <a:p>
            <a:r>
              <a:rPr lang="zh-CN" altLang="en-US" dirty="0"/>
              <a:t>单击编辑母版标题</a:t>
            </a:r>
            <a:endParaRPr lang="zh-CN" altLang="en-US" dirty="0"/>
          </a:p>
        </p:txBody>
      </p:sp>
      <p:sp>
        <p:nvSpPr>
          <p:cNvPr id="3" name="副标题 2"/>
          <p:cNvSpPr>
            <a:spLocks noGrp="1"/>
          </p:cNvSpPr>
          <p:nvPr>
            <p:ph type="subTitle" idx="1" hasCustomPrompt="1"/>
            <p:custDataLst>
              <p:tags r:id="rId12"/>
            </p:custDataLst>
          </p:nvPr>
        </p:nvSpPr>
        <p:spPr>
          <a:xfrm>
            <a:off x="791845" y="1878965"/>
            <a:ext cx="7632700" cy="582930"/>
          </a:xfrm>
        </p:spPr>
        <p:txBody>
          <a:bodyPr wrap="square" anchor="t">
            <a:normAutofit/>
          </a:bodyPr>
          <a:lstStyle>
            <a:lvl1pPr marL="0" indent="0" algn="l">
              <a:lnSpc>
                <a:spcPct val="100000"/>
              </a:lnSpc>
              <a:buNone/>
              <a:defRPr sz="32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5"/>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6"/>
            </p:custDataLst>
          </p:nvPr>
        </p:nvSpPr>
        <p:spPr>
          <a:xfrm>
            <a:off x="867600" y="4363200"/>
            <a:ext cx="2880000" cy="576000"/>
          </a:xfrm>
          <a:prstGeom prst="chevron">
            <a:avLst>
              <a:gd name="adj" fmla="val 30157"/>
            </a:avLst>
          </a:prstGeom>
          <a:gradFill>
            <a:gsLst>
              <a:gs pos="0">
                <a:schemeClr val="accent1">
                  <a:lumMod val="65000"/>
                  <a:lumOff val="35000"/>
                </a:schemeClr>
              </a:gs>
              <a:gs pos="100000">
                <a:schemeClr val="accent1"/>
              </a:gs>
            </a:gsLst>
            <a:lin ang="4800000" scaled="0"/>
          </a:gradFill>
        </p:spPr>
        <p:txBody>
          <a:bodyPr wrap="square" anchor="ctr">
            <a:normAutofit/>
          </a:bodyPr>
          <a:lstStyle>
            <a:lvl1pPr marL="0" indent="0" algn="ctr">
              <a:lnSpc>
                <a:spcPct val="100000"/>
              </a:lnSpc>
              <a:buNone/>
              <a:defRPr sz="1800" b="1">
                <a:solidFill>
                  <a:srgbClr val="FFFFFF"/>
                </a:solidFill>
              </a:defRPr>
            </a:lvl1pPr>
          </a:lstStyle>
          <a:p>
            <a:pPr lvl="0"/>
            <a:r>
              <a:rPr lang="zh-CN" altLang="en-US" dirty="0"/>
              <a:t>署名</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137600" y="853200"/>
            <a:ext cx="2779200" cy="925200"/>
          </a:xfrm>
        </p:spPr>
        <p:txBody>
          <a:bodyPr wrap="square" anchor="ctr">
            <a:normAutofit/>
          </a:bodyPr>
          <a:lstStyle>
            <a:lvl1pPr>
              <a:defRPr sz="6000"/>
            </a:lvl1pPr>
          </a:lstStyle>
          <a:p>
            <a:r>
              <a:rPr lang="zh-CN" altLang="en-US" dirty="0"/>
              <a:t>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矩形 3"/>
          <p:cNvSpPr>
            <a:spLocks noChangeAspect="1"/>
          </p:cNvSpPr>
          <p:nvPr userDrawn="1">
            <p:custDataLst>
              <p:tags r:id="rId6"/>
            </p:custDataLst>
          </p:nvPr>
        </p:nvSpPr>
        <p:spPr>
          <a:xfrm flipH="1">
            <a:off x="10922635" y="1105535"/>
            <a:ext cx="179705" cy="179705"/>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a:spLocks noChangeAspect="1"/>
          </p:cNvSpPr>
          <p:nvPr userDrawn="1">
            <p:custDataLst>
              <p:tags r:id="rId7"/>
            </p:custDataLst>
          </p:nvPr>
        </p:nvSpPr>
        <p:spPr>
          <a:xfrm flipH="1">
            <a:off x="10922635" y="1343660"/>
            <a:ext cx="179705" cy="179705"/>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a:spLocks noChangeAspect="1"/>
          </p:cNvSpPr>
          <p:nvPr userDrawn="1">
            <p:custDataLst>
              <p:tags r:id="rId8"/>
            </p:custDataLst>
          </p:nvPr>
        </p:nvSpPr>
        <p:spPr>
          <a:xfrm flipH="1">
            <a:off x="10674985" y="1105535"/>
            <a:ext cx="179705" cy="179705"/>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a:spLocks noChangeAspect="1"/>
          </p:cNvSpPr>
          <p:nvPr userDrawn="1">
            <p:custDataLst>
              <p:tags r:id="rId9"/>
            </p:custDataLst>
          </p:nvPr>
        </p:nvSpPr>
        <p:spPr>
          <a:xfrm flipH="1">
            <a:off x="10674985" y="1343660"/>
            <a:ext cx="179705" cy="179705"/>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a:spLocks noChangeAspect="1"/>
          </p:cNvSpPr>
          <p:nvPr userDrawn="1">
            <p:custDataLst>
              <p:tags r:id="rId10"/>
            </p:custDataLst>
          </p:nvPr>
        </p:nvSpPr>
        <p:spPr>
          <a:xfrm flipH="1">
            <a:off x="10428605" y="1343660"/>
            <a:ext cx="179705" cy="179705"/>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a:spLocks noChangeAspect="1"/>
          </p:cNvSpPr>
          <p:nvPr userDrawn="1">
            <p:custDataLst>
              <p:tags r:id="rId11"/>
            </p:custDataLst>
          </p:nvPr>
        </p:nvSpPr>
        <p:spPr>
          <a:xfrm flipH="1">
            <a:off x="10181590" y="1343660"/>
            <a:ext cx="179705" cy="179705"/>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34" name="任意多边形: 形状 33"/>
          <p:cNvSpPr/>
          <p:nvPr userDrawn="1">
            <p:custDataLst>
              <p:tags r:id="rId2"/>
            </p:custDataLst>
          </p:nvPr>
        </p:nvSpPr>
        <p:spPr>
          <a:xfrm>
            <a:off x="1027" y="0"/>
            <a:ext cx="3393240" cy="6858000"/>
          </a:xfrm>
          <a:custGeom>
            <a:avLst/>
            <a:gdLst>
              <a:gd name="connsiteX0" fmla="*/ 0 w 3393240"/>
              <a:gd name="connsiteY0" fmla="*/ 0 h 6858000"/>
              <a:gd name="connsiteX1" fmla="*/ 720451 w 3393240"/>
              <a:gd name="connsiteY1" fmla="*/ 1 h 6858000"/>
              <a:gd name="connsiteX2" fmla="*/ 3393240 w 3393240"/>
              <a:gd name="connsiteY2" fmla="*/ 3421015 h 6858000"/>
              <a:gd name="connsiteX3" fmla="*/ 3391382 w 3393240"/>
              <a:gd name="connsiteY3" fmla="*/ 3422466 h 6858000"/>
              <a:gd name="connsiteX4" fmla="*/ 3393239 w 3393240"/>
              <a:gd name="connsiteY4" fmla="*/ 3423917 h 6858000"/>
              <a:gd name="connsiteX5" fmla="*/ 710239 w 3393240"/>
              <a:gd name="connsiteY5" fmla="*/ 6858000 h 6858000"/>
              <a:gd name="connsiteX6" fmla="*/ 0 w 3393240"/>
              <a:gd name="connsiteY6" fmla="*/ 6858000 h 6858000"/>
              <a:gd name="connsiteX7" fmla="*/ 0 w 3393240"/>
              <a:gd name="connsiteY7" fmla="*/ 5754817 h 6858000"/>
              <a:gd name="connsiteX8" fmla="*/ 1822233 w 3393240"/>
              <a:gd name="connsiteY8" fmla="*/ 3422467 h 6858000"/>
              <a:gd name="connsiteX9" fmla="*/ 0 w 3393240"/>
              <a:gd name="connsiteY9" fmla="*/ 1090115 h 6858000"/>
              <a:gd name="connsiteX10" fmla="*/ 0 w 3393240"/>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240" h="6858000">
                <a:moveTo>
                  <a:pt x="0" y="0"/>
                </a:moveTo>
                <a:lnTo>
                  <a:pt x="720451" y="1"/>
                </a:lnTo>
                <a:lnTo>
                  <a:pt x="3393240" y="3421015"/>
                </a:lnTo>
                <a:lnTo>
                  <a:pt x="3391382" y="3422466"/>
                </a:lnTo>
                <a:lnTo>
                  <a:pt x="3393239" y="3423917"/>
                </a:lnTo>
                <a:lnTo>
                  <a:pt x="710239" y="6858000"/>
                </a:lnTo>
                <a:lnTo>
                  <a:pt x="0" y="6858000"/>
                </a:lnTo>
                <a:lnTo>
                  <a:pt x="0" y="5754817"/>
                </a:lnTo>
                <a:lnTo>
                  <a:pt x="1822233" y="3422467"/>
                </a:lnTo>
                <a:lnTo>
                  <a:pt x="0" y="1090115"/>
                </a:lnTo>
                <a:lnTo>
                  <a:pt x="0" y="0"/>
                </a:lnTo>
                <a:close/>
              </a:path>
            </a:pathLst>
          </a:custGeom>
          <a:noFill/>
          <a:ln>
            <a:gradFill>
              <a:gsLst>
                <a:gs pos="0">
                  <a:schemeClr val="accent1">
                    <a:alpha val="5000"/>
                  </a:schemeClr>
                </a:gs>
                <a:gs pos="100000">
                  <a:schemeClr val="accent1">
                    <a:alpha val="50000"/>
                  </a:schemeClr>
                </a:gs>
              </a:gsLst>
              <a:lin ang="5160000" scaled="1"/>
            </a:gra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0" name="任意多边形: 形状 39"/>
          <p:cNvSpPr/>
          <p:nvPr userDrawn="1">
            <p:custDataLst>
              <p:tags r:id="rId3"/>
            </p:custDataLst>
          </p:nvPr>
        </p:nvSpPr>
        <p:spPr>
          <a:xfrm>
            <a:off x="319213" y="1"/>
            <a:ext cx="4253614" cy="6858000"/>
          </a:xfrm>
          <a:custGeom>
            <a:avLst/>
            <a:gdLst>
              <a:gd name="connsiteX0" fmla="*/ 0 w 4253614"/>
              <a:gd name="connsiteY0" fmla="*/ 0 h 6858000"/>
              <a:gd name="connsiteX1" fmla="*/ 1572141 w 4253614"/>
              <a:gd name="connsiteY1" fmla="*/ 0 h 6858000"/>
              <a:gd name="connsiteX2" fmla="*/ 4253613 w 4253614"/>
              <a:gd name="connsiteY2" fmla="*/ 3432127 h 6858000"/>
              <a:gd name="connsiteX3" fmla="*/ 4251756 w 4253614"/>
              <a:gd name="connsiteY3" fmla="*/ 3433579 h 6858000"/>
              <a:gd name="connsiteX4" fmla="*/ 4253614 w 4253614"/>
              <a:gd name="connsiteY4" fmla="*/ 3435029 h 6858000"/>
              <a:gd name="connsiteX5" fmla="*/ 1579296 w 4253614"/>
              <a:gd name="connsiteY5" fmla="*/ 6858000 h 6858000"/>
              <a:gd name="connsiteX6" fmla="*/ 7155 w 4253614"/>
              <a:gd name="connsiteY6" fmla="*/ 6857999 h 6858000"/>
              <a:gd name="connsiteX7" fmla="*/ 2682607 w 4253614"/>
              <a:gd name="connsiteY7" fmla="*/ 3433579 h 6858000"/>
              <a:gd name="connsiteX8" fmla="*/ 0 w 4253614"/>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3614" h="6858000">
                <a:moveTo>
                  <a:pt x="0" y="0"/>
                </a:moveTo>
                <a:lnTo>
                  <a:pt x="1572141" y="0"/>
                </a:lnTo>
                <a:lnTo>
                  <a:pt x="4253613" y="3432127"/>
                </a:lnTo>
                <a:lnTo>
                  <a:pt x="4251756" y="3433579"/>
                </a:lnTo>
                <a:lnTo>
                  <a:pt x="4253614" y="3435029"/>
                </a:lnTo>
                <a:lnTo>
                  <a:pt x="1579296" y="6858000"/>
                </a:lnTo>
                <a:lnTo>
                  <a:pt x="7155" y="6857999"/>
                </a:lnTo>
                <a:lnTo>
                  <a:pt x="2682607" y="3433579"/>
                </a:lnTo>
                <a:lnTo>
                  <a:pt x="0" y="0"/>
                </a:lnTo>
                <a:close/>
              </a:path>
            </a:pathLst>
          </a:cu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7" name="任意多边形: 形状 36"/>
          <p:cNvSpPr/>
          <p:nvPr userDrawn="1">
            <p:custDataLst>
              <p:tags r:id="rId4"/>
            </p:custDataLst>
          </p:nvPr>
        </p:nvSpPr>
        <p:spPr>
          <a:xfrm>
            <a:off x="1026" y="0"/>
            <a:ext cx="3856790" cy="6858000"/>
          </a:xfrm>
          <a:custGeom>
            <a:avLst/>
            <a:gdLst>
              <a:gd name="connsiteX0" fmla="*/ 1183999 w 3856790"/>
              <a:gd name="connsiteY0" fmla="*/ 0 h 6858000"/>
              <a:gd name="connsiteX1" fmla="*/ 3856790 w 3856790"/>
              <a:gd name="connsiteY1" fmla="*/ 3421016 h 6858000"/>
              <a:gd name="connsiteX2" fmla="*/ 3854932 w 3856790"/>
              <a:gd name="connsiteY2" fmla="*/ 3422467 h 6858000"/>
              <a:gd name="connsiteX3" fmla="*/ 3856789 w 3856790"/>
              <a:gd name="connsiteY3" fmla="*/ 3423919 h 6858000"/>
              <a:gd name="connsiteX4" fmla="*/ 1173791 w 3856790"/>
              <a:gd name="connsiteY4" fmla="*/ 6858000 h 6858000"/>
              <a:gd name="connsiteX5" fmla="*/ 0 w 3856790"/>
              <a:gd name="connsiteY5" fmla="*/ 6858000 h 6858000"/>
              <a:gd name="connsiteX6" fmla="*/ 0 w 3856790"/>
              <a:gd name="connsiteY6" fmla="*/ 6348134 h 6858000"/>
              <a:gd name="connsiteX7" fmla="*/ 2285782 w 3856790"/>
              <a:gd name="connsiteY7" fmla="*/ 3422467 h 6858000"/>
              <a:gd name="connsiteX8" fmla="*/ 0 w 3856790"/>
              <a:gd name="connsiteY8" fmla="*/ 496800 h 6858000"/>
              <a:gd name="connsiteX9" fmla="*/ 0 w 3856790"/>
              <a:gd name="connsiteY9" fmla="*/ 1 h 6858000"/>
              <a:gd name="connsiteX10" fmla="*/ 1183999 w 3856790"/>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6790" h="6858000">
                <a:moveTo>
                  <a:pt x="1183999" y="0"/>
                </a:moveTo>
                <a:lnTo>
                  <a:pt x="3856790" y="3421016"/>
                </a:lnTo>
                <a:lnTo>
                  <a:pt x="3854932" y="3422467"/>
                </a:lnTo>
                <a:lnTo>
                  <a:pt x="3856789" y="3423919"/>
                </a:lnTo>
                <a:lnTo>
                  <a:pt x="1173791" y="6858000"/>
                </a:lnTo>
                <a:lnTo>
                  <a:pt x="0" y="6858000"/>
                </a:lnTo>
                <a:lnTo>
                  <a:pt x="0" y="6348134"/>
                </a:lnTo>
                <a:lnTo>
                  <a:pt x="2285782" y="3422467"/>
                </a:lnTo>
                <a:lnTo>
                  <a:pt x="0" y="496800"/>
                </a:lnTo>
                <a:lnTo>
                  <a:pt x="0" y="1"/>
                </a:lnTo>
                <a:lnTo>
                  <a:pt x="1183999" y="0"/>
                </a:lnTo>
                <a:close/>
              </a:path>
            </a:pathLst>
          </a:custGeom>
          <a:gradFill>
            <a:gsLst>
              <a:gs pos="0">
                <a:schemeClr val="accent1">
                  <a:lumMod val="65000"/>
                  <a:lumOff val="35000"/>
                </a:schemeClr>
              </a:gs>
              <a:gs pos="100000">
                <a:schemeClr val="accent1"/>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矩形 6"/>
          <p:cNvSpPr>
            <a:spLocks noChangeAspect="1"/>
          </p:cNvSpPr>
          <p:nvPr userDrawn="1">
            <p:custDataLst>
              <p:tags r:id="rId5"/>
            </p:custDataLst>
          </p:nvPr>
        </p:nvSpPr>
        <p:spPr>
          <a:xfrm flipH="1">
            <a:off x="11382893" y="5866374"/>
            <a:ext cx="180000" cy="18000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a:spLocks noChangeAspect="1"/>
          </p:cNvSpPr>
          <p:nvPr userDrawn="1">
            <p:custDataLst>
              <p:tags r:id="rId6"/>
            </p:custDataLst>
          </p:nvPr>
        </p:nvSpPr>
        <p:spPr>
          <a:xfrm flipH="1">
            <a:off x="11382893" y="6104504"/>
            <a:ext cx="180000" cy="18000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a:spLocks noChangeAspect="1"/>
          </p:cNvSpPr>
          <p:nvPr userDrawn="1">
            <p:custDataLst>
              <p:tags r:id="rId7"/>
            </p:custDataLst>
          </p:nvPr>
        </p:nvSpPr>
        <p:spPr>
          <a:xfrm flipH="1">
            <a:off x="11135238" y="5866374"/>
            <a:ext cx="180000" cy="180000"/>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a:spLocks noChangeAspect="1"/>
          </p:cNvSpPr>
          <p:nvPr userDrawn="1">
            <p:custDataLst>
              <p:tags r:id="rId8"/>
            </p:custDataLst>
          </p:nvPr>
        </p:nvSpPr>
        <p:spPr>
          <a:xfrm flipH="1">
            <a:off x="11135238" y="6104504"/>
            <a:ext cx="180000" cy="180000"/>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a:spLocks noChangeAspect="1"/>
          </p:cNvSpPr>
          <p:nvPr userDrawn="1">
            <p:custDataLst>
              <p:tags r:id="rId9"/>
            </p:custDataLst>
          </p:nvPr>
        </p:nvSpPr>
        <p:spPr>
          <a:xfrm flipH="1">
            <a:off x="10888956" y="6104504"/>
            <a:ext cx="180000" cy="18000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a:spLocks noChangeAspect="1"/>
          </p:cNvSpPr>
          <p:nvPr userDrawn="1">
            <p:custDataLst>
              <p:tags r:id="rId10"/>
            </p:custDataLst>
          </p:nvPr>
        </p:nvSpPr>
        <p:spPr>
          <a:xfrm flipH="1">
            <a:off x="10641837" y="6104504"/>
            <a:ext cx="180000" cy="180000"/>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11"/>
            </p:custDataLst>
          </p:nvPr>
        </p:nvSpPr>
        <p:spPr>
          <a:xfrm flipH="1">
            <a:off x="5564051" y="3197355"/>
            <a:ext cx="2484000" cy="1800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12"/>
            </p:custDataLst>
          </p:nvPr>
        </p:nvSpPr>
        <p:spPr>
          <a:xfrm>
            <a:off x="5436000" y="3600000"/>
            <a:ext cx="6534000" cy="2055600"/>
          </a:xfrm>
        </p:spPr>
        <p:txBody>
          <a:bodyPr wrap="square" anchor="t">
            <a:normAutofit/>
          </a:bodyPr>
          <a:lstStyle>
            <a:lvl1pPr algn="l">
              <a:defRPr sz="6000"/>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13"/>
            </p:custDataLst>
          </p:nvPr>
        </p:nvSpPr>
        <p:spPr>
          <a:xfrm>
            <a:off x="5436000" y="2005200"/>
            <a:ext cx="3895200" cy="831600"/>
          </a:xfrm>
        </p:spPr>
        <p:txBody>
          <a:bodyPr wrap="none" anchor="b">
            <a:normAutofit/>
          </a:bodyPr>
          <a:lstStyle>
            <a:lvl1pPr marL="0" indent="0" algn="l">
              <a:buNone/>
              <a:defRPr sz="4800" b="1">
                <a:solidFill>
                  <a:schemeClr val="accent1">
                    <a:lumMod val="60000"/>
                    <a:lumOff val="40000"/>
                  </a:schemeClr>
                </a:solidFill>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1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15"/>
            </p:custDataLst>
          </p:nvPr>
        </p:nvSpPr>
        <p:spPr/>
        <p:txBody>
          <a:bodyPr/>
          <a:lstStyle/>
          <a:p>
            <a:endParaRPr lang="zh-CN" altLang="en-US"/>
          </a:p>
        </p:txBody>
      </p:sp>
      <p:sp>
        <p:nvSpPr>
          <p:cNvPr id="6" name="灯片编号占位符 6"/>
          <p:cNvSpPr>
            <a:spLocks noGrp="1"/>
          </p:cNvSpPr>
          <p:nvPr>
            <p:ph type="sldNum" sz="quarter" idx="12"/>
            <p:custDataLst>
              <p:tags r:id="rId1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2" name="任意多边形: 形状 31"/>
          <p:cNvSpPr/>
          <p:nvPr userDrawn="1">
            <p:custDataLst>
              <p:tags r:id="rId2"/>
            </p:custDataLst>
          </p:nvPr>
        </p:nvSpPr>
        <p:spPr>
          <a:xfrm>
            <a:off x="1710632" y="0"/>
            <a:ext cx="4326440" cy="6857999"/>
          </a:xfrm>
          <a:custGeom>
            <a:avLst/>
            <a:gdLst>
              <a:gd name="connsiteX0" fmla="*/ 2601428 w 4326440"/>
              <a:gd name="connsiteY0" fmla="*/ 0 h 6857999"/>
              <a:gd name="connsiteX1" fmla="*/ 4173514 w 4326440"/>
              <a:gd name="connsiteY1" fmla="*/ 0 h 6857999"/>
              <a:gd name="connsiteX2" fmla="*/ 1570981 w 4326440"/>
              <a:gd name="connsiteY2" fmla="*/ 3331090 h 6857999"/>
              <a:gd name="connsiteX3" fmla="*/ 4326440 w 4326440"/>
              <a:gd name="connsiteY3" fmla="*/ 6857999 h 6857999"/>
              <a:gd name="connsiteX4" fmla="*/ 2754297 w 4326440"/>
              <a:gd name="connsiteY4" fmla="*/ 6857999 h 6857999"/>
              <a:gd name="connsiteX5" fmla="*/ 1 w 4326440"/>
              <a:gd name="connsiteY5" fmla="*/ 3332577 h 6857999"/>
              <a:gd name="connsiteX6" fmla="*/ 1858 w 4326440"/>
              <a:gd name="connsiteY6" fmla="*/ 3331127 h 6857999"/>
              <a:gd name="connsiteX7" fmla="*/ 0 w 4326440"/>
              <a:gd name="connsiteY7" fmla="*/ 3329676 h 6857999"/>
              <a:gd name="connsiteX8" fmla="*/ 2601428 w 4326440"/>
              <a:gd name="connsiteY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6440" h="6857999">
                <a:moveTo>
                  <a:pt x="2601428" y="0"/>
                </a:moveTo>
                <a:lnTo>
                  <a:pt x="4173514" y="0"/>
                </a:lnTo>
                <a:lnTo>
                  <a:pt x="1570981" y="3331090"/>
                </a:lnTo>
                <a:lnTo>
                  <a:pt x="4326440" y="6857999"/>
                </a:lnTo>
                <a:lnTo>
                  <a:pt x="2754297" y="6857999"/>
                </a:lnTo>
                <a:lnTo>
                  <a:pt x="1" y="3332577"/>
                </a:lnTo>
                <a:lnTo>
                  <a:pt x="1858" y="3331127"/>
                </a:lnTo>
                <a:lnTo>
                  <a:pt x="0" y="3329676"/>
                </a:lnTo>
                <a:lnTo>
                  <a:pt x="2601428" y="0"/>
                </a:lnTo>
                <a:close/>
              </a:path>
            </a:pathLst>
          </a:custGeom>
          <a:noFill/>
          <a:ln>
            <a:gradFill>
              <a:gsLst>
                <a:gs pos="0">
                  <a:schemeClr val="accent1">
                    <a:alpha val="5000"/>
                  </a:schemeClr>
                </a:gs>
                <a:gs pos="100000">
                  <a:schemeClr val="accent1">
                    <a:alpha val="50000"/>
                  </a:schemeClr>
                </a:gs>
              </a:gsLst>
              <a:lin ang="5160000" scaled="1"/>
            </a:gra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5" name="任意多边形: 形状 34"/>
          <p:cNvSpPr/>
          <p:nvPr userDrawn="1">
            <p:custDataLst>
              <p:tags r:id="rId3"/>
            </p:custDataLst>
          </p:nvPr>
        </p:nvSpPr>
        <p:spPr>
          <a:xfrm>
            <a:off x="532072" y="0"/>
            <a:ext cx="4317512" cy="6857999"/>
          </a:xfrm>
          <a:custGeom>
            <a:avLst/>
            <a:gdLst>
              <a:gd name="connsiteX0" fmla="*/ 2610358 w 4317512"/>
              <a:gd name="connsiteY0" fmla="*/ 0 h 6857999"/>
              <a:gd name="connsiteX1" fmla="*/ 4182444 w 4317512"/>
              <a:gd name="connsiteY1" fmla="*/ 1 h 6857999"/>
              <a:gd name="connsiteX2" fmla="*/ 1570981 w 4317512"/>
              <a:gd name="connsiteY2" fmla="*/ 3342521 h 6857999"/>
              <a:gd name="connsiteX3" fmla="*/ 4317512 w 4317512"/>
              <a:gd name="connsiteY3" fmla="*/ 6857999 h 6857999"/>
              <a:gd name="connsiteX4" fmla="*/ 2745367 w 4317512"/>
              <a:gd name="connsiteY4" fmla="*/ 6857999 h 6857999"/>
              <a:gd name="connsiteX5" fmla="*/ 1 w 4317512"/>
              <a:gd name="connsiteY5" fmla="*/ 3344008 h 6857999"/>
              <a:gd name="connsiteX6" fmla="*/ 1858 w 4317512"/>
              <a:gd name="connsiteY6" fmla="*/ 3342558 h 6857999"/>
              <a:gd name="connsiteX7" fmla="*/ 0 w 4317512"/>
              <a:gd name="connsiteY7" fmla="*/ 3341106 h 6857999"/>
              <a:gd name="connsiteX8" fmla="*/ 2610358 w 4317512"/>
              <a:gd name="connsiteY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7512" h="6857999">
                <a:moveTo>
                  <a:pt x="2610358" y="0"/>
                </a:moveTo>
                <a:lnTo>
                  <a:pt x="4182444" y="1"/>
                </a:lnTo>
                <a:lnTo>
                  <a:pt x="1570981" y="3342521"/>
                </a:lnTo>
                <a:lnTo>
                  <a:pt x="4317512" y="6857999"/>
                </a:lnTo>
                <a:lnTo>
                  <a:pt x="2745367" y="6857999"/>
                </a:lnTo>
                <a:lnTo>
                  <a:pt x="1" y="3344008"/>
                </a:lnTo>
                <a:lnTo>
                  <a:pt x="1858" y="3342558"/>
                </a:lnTo>
                <a:lnTo>
                  <a:pt x="0" y="3341106"/>
                </a:lnTo>
                <a:lnTo>
                  <a:pt x="2610358" y="0"/>
                </a:lnTo>
                <a:close/>
              </a:path>
            </a:pathLst>
          </a:cu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38" name="任意多边形: 形状 37"/>
          <p:cNvSpPr/>
          <p:nvPr userDrawn="1">
            <p:custDataLst>
              <p:tags r:id="rId4"/>
            </p:custDataLst>
          </p:nvPr>
        </p:nvSpPr>
        <p:spPr>
          <a:xfrm>
            <a:off x="1247082" y="0"/>
            <a:ext cx="4326440" cy="6857999"/>
          </a:xfrm>
          <a:custGeom>
            <a:avLst/>
            <a:gdLst>
              <a:gd name="connsiteX0" fmla="*/ 2601429 w 4326440"/>
              <a:gd name="connsiteY0" fmla="*/ 0 h 6857999"/>
              <a:gd name="connsiteX1" fmla="*/ 4173514 w 4326440"/>
              <a:gd name="connsiteY1" fmla="*/ 0 h 6857999"/>
              <a:gd name="connsiteX2" fmla="*/ 1570981 w 4326440"/>
              <a:gd name="connsiteY2" fmla="*/ 3331090 h 6857999"/>
              <a:gd name="connsiteX3" fmla="*/ 4326440 w 4326440"/>
              <a:gd name="connsiteY3" fmla="*/ 6857999 h 6857999"/>
              <a:gd name="connsiteX4" fmla="*/ 2754297 w 4326440"/>
              <a:gd name="connsiteY4" fmla="*/ 6857999 h 6857999"/>
              <a:gd name="connsiteX5" fmla="*/ 1 w 4326440"/>
              <a:gd name="connsiteY5" fmla="*/ 3332577 h 6857999"/>
              <a:gd name="connsiteX6" fmla="*/ 1857 w 4326440"/>
              <a:gd name="connsiteY6" fmla="*/ 3331127 h 6857999"/>
              <a:gd name="connsiteX7" fmla="*/ 0 w 4326440"/>
              <a:gd name="connsiteY7" fmla="*/ 3329676 h 6857999"/>
              <a:gd name="connsiteX8" fmla="*/ 2601429 w 4326440"/>
              <a:gd name="connsiteY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6440" h="6857999">
                <a:moveTo>
                  <a:pt x="2601429" y="0"/>
                </a:moveTo>
                <a:lnTo>
                  <a:pt x="4173514" y="0"/>
                </a:lnTo>
                <a:lnTo>
                  <a:pt x="1570981" y="3331090"/>
                </a:lnTo>
                <a:lnTo>
                  <a:pt x="4326440" y="6857999"/>
                </a:lnTo>
                <a:lnTo>
                  <a:pt x="2754297" y="6857999"/>
                </a:lnTo>
                <a:lnTo>
                  <a:pt x="1" y="3332577"/>
                </a:lnTo>
                <a:lnTo>
                  <a:pt x="1857" y="3331127"/>
                </a:lnTo>
                <a:lnTo>
                  <a:pt x="0" y="3329676"/>
                </a:lnTo>
                <a:lnTo>
                  <a:pt x="2601429" y="0"/>
                </a:lnTo>
                <a:close/>
              </a:path>
            </a:pathLst>
          </a:custGeom>
          <a:gradFill>
            <a:gsLst>
              <a:gs pos="0">
                <a:schemeClr val="accent1">
                  <a:lumMod val="65000"/>
                  <a:lumOff val="35000"/>
                </a:schemeClr>
              </a:gs>
              <a:gs pos="100000">
                <a:schemeClr val="accent1"/>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7" name="矩形 6"/>
          <p:cNvSpPr>
            <a:spLocks noChangeAspect="1"/>
          </p:cNvSpPr>
          <p:nvPr userDrawn="1">
            <p:custDataLst>
              <p:tags r:id="rId5"/>
            </p:custDataLst>
          </p:nvPr>
        </p:nvSpPr>
        <p:spPr>
          <a:xfrm flipH="1">
            <a:off x="11382893" y="5866374"/>
            <a:ext cx="180000" cy="18000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a:spLocks noChangeAspect="1"/>
          </p:cNvSpPr>
          <p:nvPr userDrawn="1">
            <p:custDataLst>
              <p:tags r:id="rId6"/>
            </p:custDataLst>
          </p:nvPr>
        </p:nvSpPr>
        <p:spPr>
          <a:xfrm flipH="1">
            <a:off x="11382893" y="6104504"/>
            <a:ext cx="180000" cy="18000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a:spLocks noChangeAspect="1"/>
          </p:cNvSpPr>
          <p:nvPr userDrawn="1">
            <p:custDataLst>
              <p:tags r:id="rId7"/>
            </p:custDataLst>
          </p:nvPr>
        </p:nvSpPr>
        <p:spPr>
          <a:xfrm flipH="1">
            <a:off x="11135238" y="5866374"/>
            <a:ext cx="180000" cy="180000"/>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a:spLocks noChangeAspect="1"/>
          </p:cNvSpPr>
          <p:nvPr userDrawn="1">
            <p:custDataLst>
              <p:tags r:id="rId8"/>
            </p:custDataLst>
          </p:nvPr>
        </p:nvSpPr>
        <p:spPr>
          <a:xfrm flipH="1">
            <a:off x="11135238" y="6104504"/>
            <a:ext cx="180000" cy="180000"/>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a:spLocks noChangeAspect="1"/>
          </p:cNvSpPr>
          <p:nvPr userDrawn="1">
            <p:custDataLst>
              <p:tags r:id="rId9"/>
            </p:custDataLst>
          </p:nvPr>
        </p:nvSpPr>
        <p:spPr>
          <a:xfrm flipH="1">
            <a:off x="10888956" y="6104504"/>
            <a:ext cx="180000" cy="18000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a:spLocks noChangeAspect="1"/>
          </p:cNvSpPr>
          <p:nvPr userDrawn="1">
            <p:custDataLst>
              <p:tags r:id="rId10"/>
            </p:custDataLst>
          </p:nvPr>
        </p:nvSpPr>
        <p:spPr>
          <a:xfrm flipH="1">
            <a:off x="10641837" y="6104504"/>
            <a:ext cx="180000" cy="180000"/>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ctrTitle" hasCustomPrompt="1"/>
            <p:custDataLst>
              <p:tags r:id="rId11"/>
            </p:custDataLst>
          </p:nvPr>
        </p:nvSpPr>
        <p:spPr>
          <a:xfrm>
            <a:off x="4593600" y="2671200"/>
            <a:ext cx="5997600" cy="1548000"/>
          </a:xfrm>
        </p:spPr>
        <p:txBody>
          <a:bodyPr wrap="square" anchor="t">
            <a:normAutofit/>
          </a:bodyPr>
          <a:lstStyle>
            <a:lvl1pPr algn="r">
              <a:lnSpc>
                <a:spcPct val="100000"/>
              </a:lnSpc>
              <a:defRPr sz="6600"/>
            </a:lvl1pPr>
          </a:lstStyle>
          <a:p>
            <a:r>
              <a:rPr lang="zh-CN" altLang="en-US" dirty="0"/>
              <a:t>编辑母版标题</a:t>
            </a:r>
            <a:endParaRPr lang="zh-CN" altLang="en-US" dirty="0"/>
          </a:p>
        </p:txBody>
      </p:sp>
      <p:sp>
        <p:nvSpPr>
          <p:cNvPr id="3" name="副标题 2"/>
          <p:cNvSpPr>
            <a:spLocks noGrp="1"/>
          </p:cNvSpPr>
          <p:nvPr userDrawn="1">
            <p:ph type="subTitle" idx="1" hasCustomPrompt="1"/>
            <p:custDataLst>
              <p:tags r:id="rId12"/>
            </p:custDataLst>
          </p:nvPr>
        </p:nvSpPr>
        <p:spPr>
          <a:xfrm>
            <a:off x="4594225" y="1918970"/>
            <a:ext cx="5996940" cy="521970"/>
          </a:xfrm>
        </p:spPr>
        <p:txBody>
          <a:bodyPr wrap="square" anchor="b">
            <a:normAutofit/>
          </a:bodyPr>
          <a:lstStyle>
            <a:lvl1pPr marL="0" indent="0" algn="r">
              <a:lnSpc>
                <a:spcPct val="100000"/>
              </a:lnSpc>
              <a:buNone/>
              <a:defRPr sz="28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userDrawn="1">
            <p:ph type="dt" sz="half" idx="10"/>
            <p:custDataLst>
              <p:tags r:id="rId1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userDrawn="1">
            <p:ph type="ftr" sz="quarter" idx="11"/>
            <p:custDataLst>
              <p:tags r:id="rId14"/>
            </p:custDataLst>
          </p:nvPr>
        </p:nvSpPr>
        <p:spPr/>
        <p:txBody>
          <a:bodyPr/>
          <a:lstStyle/>
          <a:p>
            <a:endParaRPr lang="zh-CN" altLang="en-US"/>
          </a:p>
        </p:txBody>
      </p:sp>
      <p:sp>
        <p:nvSpPr>
          <p:cNvPr id="6" name="灯片编号占位符 5"/>
          <p:cNvSpPr>
            <a:spLocks noGrp="1"/>
          </p:cNvSpPr>
          <p:nvPr userDrawn="1">
            <p:ph type="sldNum" sz="quarter" idx="12"/>
            <p:custDataLst>
              <p:tags r:id="rId15"/>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署名占位符 10"/>
          <p:cNvSpPr>
            <a:spLocks noGrp="1"/>
          </p:cNvSpPr>
          <p:nvPr userDrawn="1">
            <p:ph type="body" sz="quarter" idx="17" hasCustomPrompt="1"/>
            <p:custDataLst>
              <p:tags r:id="rId16"/>
            </p:custDataLst>
          </p:nvPr>
        </p:nvSpPr>
        <p:spPr>
          <a:xfrm flipH="1">
            <a:off x="7650000" y="4446000"/>
            <a:ext cx="2851200" cy="576000"/>
          </a:xfrm>
          <a:prstGeom prst="chevron">
            <a:avLst>
              <a:gd name="adj" fmla="val 36771"/>
            </a:avLst>
          </a:prstGeom>
          <a:gradFill>
            <a:gsLst>
              <a:gs pos="0">
                <a:schemeClr val="accent1">
                  <a:lumMod val="65000"/>
                  <a:lumOff val="35000"/>
                </a:schemeClr>
              </a:gs>
              <a:gs pos="100000">
                <a:schemeClr val="accent1"/>
              </a:gs>
            </a:gsLst>
            <a:lin ang="4800000" scaled="0"/>
          </a:gradFill>
        </p:spPr>
        <p:txBody>
          <a:bodyPr wrap="square" anchor="ctr">
            <a:normAutofit/>
          </a:bodyPr>
          <a:lstStyle>
            <a:lvl1pPr marL="0" indent="0" algn="ctr">
              <a:lnSpc>
                <a:spcPct val="100000"/>
              </a:lnSpc>
              <a:buNone/>
              <a:defRPr sz="1800" b="1">
                <a:solidFill>
                  <a:srgbClr val="FFFFFF"/>
                </a:solidFill>
              </a:defRPr>
            </a:lvl1pPr>
          </a:lstStyle>
          <a:p>
            <a:pPr lvl="0"/>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6" Type="http://schemas.openxmlformats.org/officeDocument/2006/relationships/theme" Target="../theme/theme2.xml"/><Relationship Id="rId25" Type="http://schemas.openxmlformats.org/officeDocument/2006/relationships/tags" Target="../tags/tag166.xml"/><Relationship Id="rId24" Type="http://schemas.openxmlformats.org/officeDocument/2006/relationships/tags" Target="../tags/tag165.xml"/><Relationship Id="rId23" Type="http://schemas.openxmlformats.org/officeDocument/2006/relationships/tags" Target="../tags/tag164.xml"/><Relationship Id="rId22" Type="http://schemas.openxmlformats.org/officeDocument/2006/relationships/tags" Target="../tags/tag163.xml"/><Relationship Id="rId21" Type="http://schemas.openxmlformats.org/officeDocument/2006/relationships/tags" Target="../tags/tag162.xml"/><Relationship Id="rId20" Type="http://schemas.openxmlformats.org/officeDocument/2006/relationships/tags" Target="../tags/tag161.xml"/><Relationship Id="rId2" Type="http://schemas.openxmlformats.org/officeDocument/2006/relationships/slideLayout" Target="../slideLayouts/slideLayout13.xml"/><Relationship Id="rId19" Type="http://schemas.openxmlformats.org/officeDocument/2006/relationships/tags" Target="../tags/tag160.xml"/><Relationship Id="rId18" Type="http://schemas.openxmlformats.org/officeDocument/2006/relationships/tags" Target="../tags/tag159.xml"/><Relationship Id="rId17" Type="http://schemas.openxmlformats.org/officeDocument/2006/relationships/tags" Target="../tags/tag158.xml"/><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任意多边形: 形状 27"/>
          <p:cNvSpPr/>
          <p:nvPr userDrawn="1">
            <p:custDataLst>
              <p:tags r:id="rId12"/>
            </p:custDataLst>
          </p:nvPr>
        </p:nvSpPr>
        <p:spPr>
          <a:xfrm>
            <a:off x="6917887" y="2"/>
            <a:ext cx="2686050" cy="6858000"/>
          </a:xfrm>
          <a:custGeom>
            <a:avLst/>
            <a:gdLst>
              <a:gd name="connsiteX0" fmla="*/ 23 w 4230"/>
              <a:gd name="connsiteY0" fmla="*/ 10800 h 10800"/>
              <a:gd name="connsiteX1" fmla="*/ 4230 w 4230"/>
              <a:gd name="connsiteY1" fmla="*/ 5414 h 10800"/>
              <a:gd name="connsiteX2" fmla="*/ 0 w 4230"/>
              <a:gd name="connsiteY2" fmla="*/ 0 h 10800"/>
            </a:gdLst>
            <a:ahLst/>
            <a:cxnLst>
              <a:cxn ang="0">
                <a:pos x="connsiteX0" y="connsiteY0"/>
              </a:cxn>
              <a:cxn ang="0">
                <a:pos x="connsiteX1" y="connsiteY1"/>
              </a:cxn>
              <a:cxn ang="0">
                <a:pos x="connsiteX2" y="connsiteY2"/>
              </a:cxn>
            </a:cxnLst>
            <a:rect l="l" t="t" r="r" b="b"/>
            <a:pathLst>
              <a:path w="4230" h="10800">
                <a:moveTo>
                  <a:pt x="23" y="10800"/>
                </a:moveTo>
                <a:lnTo>
                  <a:pt x="4230" y="5414"/>
                </a:lnTo>
                <a:lnTo>
                  <a:pt x="0" y="0"/>
                </a:lnTo>
              </a:path>
            </a:pathLst>
          </a:custGeom>
          <a:noFill/>
          <a:ln>
            <a:gradFill>
              <a:gsLst>
                <a:gs pos="0">
                  <a:schemeClr val="accent1">
                    <a:alpha val="3000"/>
                  </a:schemeClr>
                </a:gs>
                <a:gs pos="100000">
                  <a:schemeClr val="accent1">
                    <a:alpha val="8000"/>
                  </a:schemeClr>
                </a:gs>
              </a:gsLst>
              <a:lin ang="5160000" scaled="1"/>
            </a:gra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p>
        </p:txBody>
      </p:sp>
      <p:sp>
        <p:nvSpPr>
          <p:cNvPr id="31" name="任意多边形: 形状 30"/>
          <p:cNvSpPr/>
          <p:nvPr userDrawn="1">
            <p:custDataLst>
              <p:tags r:id="rId13"/>
            </p:custDataLst>
          </p:nvPr>
        </p:nvSpPr>
        <p:spPr>
          <a:xfrm>
            <a:off x="7916756" y="0"/>
            <a:ext cx="4124960" cy="6858000"/>
          </a:xfrm>
          <a:custGeom>
            <a:avLst/>
            <a:gdLst>
              <a:gd name="connsiteX0" fmla="*/ 2249 w 6496"/>
              <a:gd name="connsiteY0" fmla="*/ 0 h 10800"/>
              <a:gd name="connsiteX1" fmla="*/ 6496 w 6496"/>
              <a:gd name="connsiteY1" fmla="*/ 5436 h 10800"/>
              <a:gd name="connsiteX2" fmla="*/ 6492 w 6496"/>
              <a:gd name="connsiteY2" fmla="*/ 5438 h 10800"/>
              <a:gd name="connsiteX3" fmla="*/ 6496 w 6496"/>
              <a:gd name="connsiteY3" fmla="*/ 5441 h 10800"/>
              <a:gd name="connsiteX4" fmla="*/ 2309 w 6496"/>
              <a:gd name="connsiteY4" fmla="*/ 10800 h 10800"/>
              <a:gd name="connsiteX5" fmla="*/ 26 w 6496"/>
              <a:gd name="connsiteY5" fmla="*/ 10800 h 10800"/>
              <a:gd name="connsiteX6" fmla="*/ 4230 w 6496"/>
              <a:gd name="connsiteY6" fmla="*/ 5420 h 10800"/>
              <a:gd name="connsiteX7" fmla="*/ 4226 w 6496"/>
              <a:gd name="connsiteY7" fmla="*/ 5417 h 10800"/>
              <a:gd name="connsiteX8" fmla="*/ 4230 w 6496"/>
              <a:gd name="connsiteY8" fmla="*/ 5414 h 10800"/>
              <a:gd name="connsiteX9" fmla="*/ 0 w 6496"/>
              <a:gd name="connsiteY9" fmla="*/ 0 h 1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 h="10800">
                <a:moveTo>
                  <a:pt x="2249" y="0"/>
                </a:moveTo>
                <a:lnTo>
                  <a:pt x="6496" y="5436"/>
                </a:lnTo>
                <a:lnTo>
                  <a:pt x="6492" y="5438"/>
                </a:lnTo>
                <a:lnTo>
                  <a:pt x="6496" y="5441"/>
                </a:lnTo>
                <a:lnTo>
                  <a:pt x="2309" y="10800"/>
                </a:lnTo>
                <a:lnTo>
                  <a:pt x="26" y="10800"/>
                </a:lnTo>
                <a:lnTo>
                  <a:pt x="4230" y="5420"/>
                </a:lnTo>
                <a:lnTo>
                  <a:pt x="4226" y="5417"/>
                </a:lnTo>
                <a:lnTo>
                  <a:pt x="4230" y="5414"/>
                </a:lnTo>
                <a:lnTo>
                  <a:pt x="0" y="0"/>
                </a:lnTo>
              </a:path>
            </a:pathLst>
          </a:custGeom>
          <a:gradFill>
            <a:gsLst>
              <a:gs pos="0">
                <a:schemeClr val="accent1">
                  <a:alpha val="3000"/>
                </a:schemeClr>
              </a:gs>
              <a:gs pos="80000">
                <a:schemeClr val="accent1">
                  <a:alpha val="3000"/>
                </a:schemeClr>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2" name="矩形 11"/>
          <p:cNvSpPr>
            <a:spLocks noChangeAspect="1"/>
          </p:cNvSpPr>
          <p:nvPr userDrawn="1">
            <p:custDataLst>
              <p:tags r:id="rId14"/>
            </p:custDataLst>
          </p:nvPr>
        </p:nvSpPr>
        <p:spPr>
          <a:xfrm>
            <a:off x="295210" y="6205991"/>
            <a:ext cx="180000" cy="18000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a:spLocks noChangeAspect="1"/>
          </p:cNvSpPr>
          <p:nvPr userDrawn="1">
            <p:custDataLst>
              <p:tags r:id="rId15"/>
            </p:custDataLst>
          </p:nvPr>
        </p:nvSpPr>
        <p:spPr>
          <a:xfrm>
            <a:off x="295210" y="6444121"/>
            <a:ext cx="180000" cy="18000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a:spLocks noChangeAspect="1"/>
          </p:cNvSpPr>
          <p:nvPr userDrawn="1">
            <p:custDataLst>
              <p:tags r:id="rId16"/>
            </p:custDataLst>
          </p:nvPr>
        </p:nvSpPr>
        <p:spPr>
          <a:xfrm>
            <a:off x="542865" y="6205991"/>
            <a:ext cx="180000" cy="180000"/>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a:spLocks noChangeAspect="1"/>
          </p:cNvSpPr>
          <p:nvPr userDrawn="1">
            <p:custDataLst>
              <p:tags r:id="rId17"/>
            </p:custDataLst>
          </p:nvPr>
        </p:nvSpPr>
        <p:spPr>
          <a:xfrm>
            <a:off x="542865" y="6444121"/>
            <a:ext cx="180000" cy="180000"/>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a:spLocks noChangeAspect="1"/>
          </p:cNvSpPr>
          <p:nvPr userDrawn="1">
            <p:custDataLst>
              <p:tags r:id="rId18"/>
            </p:custDataLst>
          </p:nvPr>
        </p:nvSpPr>
        <p:spPr>
          <a:xfrm>
            <a:off x="789147" y="6444121"/>
            <a:ext cx="180000" cy="18000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userDrawn="1">
            <p:custDataLst>
              <p:tags r:id="rId19"/>
            </p:custDataLst>
          </p:nvPr>
        </p:nvSpPr>
        <p:spPr>
          <a:xfrm>
            <a:off x="1036266" y="6444121"/>
            <a:ext cx="180000" cy="180000"/>
          </a:xfrm>
          <a:prstGeom prst="rect">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20"/>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22"/>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97.xml"/><Relationship Id="rId2" Type="http://schemas.openxmlformats.org/officeDocument/2006/relationships/image" Target="../media/image5.png"/><Relationship Id="rId1" Type="http://schemas.openxmlformats.org/officeDocument/2006/relationships/tags" Target="../tags/tag196.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99.xml"/><Relationship Id="rId2" Type="http://schemas.openxmlformats.org/officeDocument/2006/relationships/image" Target="../media/image6.png"/><Relationship Id="rId1" Type="http://schemas.openxmlformats.org/officeDocument/2006/relationships/tags" Target="../tags/tag19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1.xml"/><Relationship Id="rId1" Type="http://schemas.openxmlformats.org/officeDocument/2006/relationships/tags" Target="../tags/tag20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3.xml"/><Relationship Id="rId1" Type="http://schemas.openxmlformats.org/officeDocument/2006/relationships/tags" Target="../tags/tag20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05.xml"/><Relationship Id="rId2" Type="http://schemas.openxmlformats.org/officeDocument/2006/relationships/image" Target="../media/image7.png"/><Relationship Id="rId1" Type="http://schemas.openxmlformats.org/officeDocument/2006/relationships/tags" Target="../tags/tag204.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07.xml"/><Relationship Id="rId2" Type="http://schemas.openxmlformats.org/officeDocument/2006/relationships/image" Target="../media/image8.png"/><Relationship Id="rId1" Type="http://schemas.openxmlformats.org/officeDocument/2006/relationships/tags" Target="../tags/tag206.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09.xml"/><Relationship Id="rId2" Type="http://schemas.openxmlformats.org/officeDocument/2006/relationships/image" Target="../media/image9.png"/><Relationship Id="rId1" Type="http://schemas.openxmlformats.org/officeDocument/2006/relationships/tags" Target="../tags/tag20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11.xml"/><Relationship Id="rId1" Type="http://schemas.openxmlformats.org/officeDocument/2006/relationships/tags" Target="../tags/tag2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13.xml"/><Relationship Id="rId1" Type="http://schemas.openxmlformats.org/officeDocument/2006/relationships/tags" Target="../tags/tag21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15.xml"/><Relationship Id="rId2" Type="http://schemas.openxmlformats.org/officeDocument/2006/relationships/image" Target="../media/image10.png"/><Relationship Id="rId1" Type="http://schemas.openxmlformats.org/officeDocument/2006/relationships/tags" Target="../tags/tag214.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17.xml"/><Relationship Id="rId2" Type="http://schemas.openxmlformats.org/officeDocument/2006/relationships/image" Target="../media/image11.png"/><Relationship Id="rId1" Type="http://schemas.openxmlformats.org/officeDocument/2006/relationships/tags" Target="../tags/tag216.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19.xml"/><Relationship Id="rId2" Type="http://schemas.openxmlformats.org/officeDocument/2006/relationships/image" Target="../media/image12.png"/><Relationship Id="rId1" Type="http://schemas.openxmlformats.org/officeDocument/2006/relationships/tags" Target="../tags/tag218.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21.xml"/><Relationship Id="rId2" Type="http://schemas.openxmlformats.org/officeDocument/2006/relationships/image" Target="../media/image13.png"/><Relationship Id="rId1" Type="http://schemas.openxmlformats.org/officeDocument/2006/relationships/tags" Target="../tags/tag2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3.xml"/><Relationship Id="rId1" Type="http://schemas.openxmlformats.org/officeDocument/2006/relationships/tags" Target="../tags/tag2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5.xml"/><Relationship Id="rId1" Type="http://schemas.openxmlformats.org/officeDocument/2006/relationships/tags" Target="../tags/tag2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7.xml"/><Relationship Id="rId1" Type="http://schemas.openxmlformats.org/officeDocument/2006/relationships/tags" Target="../tags/tag226.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29.xml"/><Relationship Id="rId2" Type="http://schemas.openxmlformats.org/officeDocument/2006/relationships/image" Target="../media/image14.png"/><Relationship Id="rId1" Type="http://schemas.openxmlformats.org/officeDocument/2006/relationships/tags" Target="../tags/tag228.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31.xml"/><Relationship Id="rId2" Type="http://schemas.openxmlformats.org/officeDocument/2006/relationships/image" Target="../media/image15.png"/><Relationship Id="rId1" Type="http://schemas.openxmlformats.org/officeDocument/2006/relationships/tags" Target="../tags/tag230.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33.xml"/><Relationship Id="rId2" Type="http://schemas.openxmlformats.org/officeDocument/2006/relationships/image" Target="../media/image16.png"/><Relationship Id="rId1" Type="http://schemas.openxmlformats.org/officeDocument/2006/relationships/tags" Target="../tags/tag232.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35.xml"/><Relationship Id="rId2" Type="http://schemas.openxmlformats.org/officeDocument/2006/relationships/image" Target="../media/image17.png"/><Relationship Id="rId1" Type="http://schemas.openxmlformats.org/officeDocument/2006/relationships/tags" Target="../tags/tag234.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37.xml"/><Relationship Id="rId1" Type="http://schemas.openxmlformats.org/officeDocument/2006/relationships/tags" Target="../tags/tag236.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3.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image" Target="../media/image18.png"/><Relationship Id="rId2" Type="http://schemas.openxmlformats.org/officeDocument/2006/relationships/tags" Target="../tags/tag242.xml"/><Relationship Id="rId1" Type="http://schemas.openxmlformats.org/officeDocument/2006/relationships/tags" Target="../tags/tag241.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tags" Target="../tags/tag246.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255.xml"/><Relationship Id="rId7" Type="http://schemas.openxmlformats.org/officeDocument/2006/relationships/tags" Target="../tags/tag254.xml"/><Relationship Id="rId6" Type="http://schemas.openxmlformats.org/officeDocument/2006/relationships/image" Target="../media/image19.png"/><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0" Type="http://schemas.openxmlformats.org/officeDocument/2006/relationships/notesSlide" Target="../notesSlides/notesSlide3.xml"/><Relationship Id="rId1" Type="http://schemas.openxmlformats.org/officeDocument/2006/relationships/tags" Target="../tags/tag249.xml"/></Relationships>
</file>

<file path=ppt/slides/_rels/slide35.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tags" Target="../tags/tag262.xml"/><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image" Target="../media/image20.png"/><Relationship Id="rId2" Type="http://schemas.openxmlformats.org/officeDocument/2006/relationships/tags" Target="../tags/tag257.xml"/><Relationship Id="rId14" Type="http://schemas.openxmlformats.org/officeDocument/2006/relationships/notesSlide" Target="../notesSlides/notesSlide4.xml"/><Relationship Id="rId13" Type="http://schemas.openxmlformats.org/officeDocument/2006/relationships/slideLayout" Target="../slideLayouts/slideLayout13.xml"/><Relationship Id="rId12" Type="http://schemas.openxmlformats.org/officeDocument/2006/relationships/tags" Target="../tags/tag266.xml"/><Relationship Id="rId11" Type="http://schemas.openxmlformats.org/officeDocument/2006/relationships/tags" Target="../tags/tag265.xml"/><Relationship Id="rId10" Type="http://schemas.openxmlformats.org/officeDocument/2006/relationships/tags" Target="../tags/tag264.xml"/><Relationship Id="rId1" Type="http://schemas.openxmlformats.org/officeDocument/2006/relationships/tags" Target="../tags/tag256.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3.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 Type="http://schemas.openxmlformats.org/officeDocument/2006/relationships/image" Target="../media/image21.png"/><Relationship Id="rId1" Type="http://schemas.openxmlformats.org/officeDocument/2006/relationships/tags" Target="../tags/tag26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1.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2.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3.xml"/><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image" Target="../media/image1.png"/><Relationship Id="rId1" Type="http://schemas.openxmlformats.org/officeDocument/2006/relationships/tags" Target="../tags/tag17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4.xml"/><Relationship Id="rId1"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5.xml"/><Relationship Id="rId1"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6.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7.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7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79.xml"/><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0.xml"/><Relationship Id="rId1"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1.xml"/><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2.xml"/><Relationship Id="rId1"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3.xml"/><Relationship Id="rId1" Type="http://schemas.openxmlformats.org/officeDocument/2006/relationships/image" Target="../media/image3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image" Target="../media/image2.png"/><Relationship Id="rId1" Type="http://schemas.openxmlformats.org/officeDocument/2006/relationships/tags" Target="../tags/tag18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5.xml"/><Relationship Id="rId1"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6.xml"/><Relationship Id="rId1"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7.xml"/><Relationship Id="rId1"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88.xml"/><Relationship Id="rId1"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0.xml"/><Relationship Id="rId1"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1.xml"/><Relationship Id="rId1"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2.xml"/><Relationship Id="rId1"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3.xml"/><Relationship Id="rId1" Type="http://schemas.openxmlformats.org/officeDocument/2006/relationships/image" Target="../media/image38.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image" Target="../media/image3.png"/><Relationship Id="rId1" Type="http://schemas.openxmlformats.org/officeDocument/2006/relationships/tags" Target="../tags/tag18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4.xml"/><Relationship Id="rId1" Type="http://schemas.openxmlformats.org/officeDocument/2006/relationships/image" Target="../media/image38.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95.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6.xml"/><Relationship Id="rId1"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7.xml"/><Relationship Id="rId1"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98.xml"/><Relationship Id="rId1" Type="http://schemas.openxmlformats.org/officeDocument/2006/relationships/image" Target="../media/image4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99.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00.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image" Target="../media/image4.png"/><Relationship Id="rId1" Type="http://schemas.openxmlformats.org/officeDocument/2006/relationships/tags" Target="../tags/tag187.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p:cNvSpPr>
            <a:spLocks noGrp="1"/>
          </p:cNvSpPr>
          <p:nvPr>
            <p:ph type="ctrTitle"/>
            <p:custDataLst>
              <p:tags r:id="rId1"/>
            </p:custDataLst>
          </p:nvPr>
        </p:nvSpPr>
        <p:spPr/>
        <p:txBody>
          <a:bodyPr/>
          <a:p>
            <a:pPr marL="0" indent="0" algn="l">
              <a:lnSpc>
                <a:spcPct val="100000"/>
              </a:lnSpc>
              <a:spcBef>
                <a:spcPts val="0"/>
              </a:spcBef>
              <a:spcAft>
                <a:spcPts val="0"/>
              </a:spcAft>
              <a:buSzPct val="100000"/>
            </a:pPr>
            <a:r>
              <a:t>主观题汇总</a:t>
            </a:r>
            <a:r>
              <a:rPr lang="zh-CN"/>
              <a:t>线上课程</a:t>
            </a:r>
            <a:endParaRPr lang="zh-CN"/>
          </a:p>
        </p:txBody>
      </p:sp>
      <p:sp>
        <p:nvSpPr>
          <p:cNvPr id="8" name="副标题"/>
          <p:cNvSpPr>
            <a:spLocks noGrp="1"/>
          </p:cNvSpPr>
          <p:nvPr>
            <p:ph type="subTitle" idx="1"/>
            <p:custDataLst>
              <p:tags r:id="rId2"/>
            </p:custDataLst>
          </p:nvPr>
        </p:nvSpPr>
        <p:spPr/>
        <p:txBody>
          <a:bodyPr/>
          <a:p>
            <a:r>
              <a:rPr lang="zh-CN" altLang="en-US"/>
              <a:t>人工智能训练师三级</a:t>
            </a:r>
            <a:endParaRPr lang="zh-CN" altLang="en-US"/>
          </a:p>
        </p:txBody>
      </p:sp>
      <p:sp>
        <p:nvSpPr>
          <p:cNvPr id="10" name="署名"/>
          <p:cNvSpPr>
            <a:spLocks noGrp="1"/>
          </p:cNvSpPr>
          <p:nvPr>
            <p:ph type="body" sz="quarter" idx="17"/>
            <p:custDataLst>
              <p:tags r:id="rId3"/>
            </p:custDataLst>
          </p:nvPr>
        </p:nvSpPr>
        <p:spPr>
          <a:xfrm>
            <a:off x="867410" y="4363085"/>
            <a:ext cx="5977255" cy="575945"/>
          </a:xfrm>
        </p:spPr>
        <p:txBody>
          <a:bodyPr/>
          <a:p>
            <a:r>
              <a:rPr lang="zh-CN" altLang="en-US"/>
              <a:t>汇报人：柳学斌，祝欣蓉，陈柳桥，邵红硕</a:t>
            </a:r>
            <a:endParaRPr lang="zh-CN" altLang="en-US"/>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2</a:t>
            </a:r>
            <a:r>
              <a:rPr lang="zh-CN" altLang="en-US" dirty="0">
                <a:sym typeface="+mn-ea"/>
              </a:rPr>
              <a:t>低碳生活行为影响因素数据清洗和标注流程设计</a:t>
            </a:r>
            <a:endParaRPr lang="zh-CN" altLang="en-US" dirty="0">
              <a:sym typeface="+mn-ea"/>
            </a:endParaRPr>
          </a:p>
        </p:txBody>
      </p:sp>
      <p:pic>
        <p:nvPicPr>
          <p:cNvPr id="2" name="图片 1"/>
          <p:cNvPicPr>
            <a:picLocks noChangeAspect="1"/>
          </p:cNvPicPr>
          <p:nvPr/>
        </p:nvPicPr>
        <p:blipFill>
          <a:blip r:embed="rId2"/>
          <a:stretch>
            <a:fillRect/>
          </a:stretch>
        </p:blipFill>
        <p:spPr>
          <a:xfrm>
            <a:off x="1255395" y="1301750"/>
            <a:ext cx="8947785" cy="4959985"/>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2</a:t>
            </a:r>
            <a:r>
              <a:rPr lang="zh-CN" altLang="en-US" dirty="0">
                <a:sym typeface="+mn-ea"/>
              </a:rPr>
              <a:t>低碳生活行为影响因素数据清洗和标注流程设计</a:t>
            </a:r>
            <a:endParaRPr lang="zh-CN" altLang="en-US" dirty="0">
              <a:sym typeface="+mn-ea"/>
            </a:endParaRPr>
          </a:p>
        </p:txBody>
      </p:sp>
      <p:pic>
        <p:nvPicPr>
          <p:cNvPr id="3" name="图片 2"/>
          <p:cNvPicPr>
            <a:picLocks noChangeAspect="1"/>
          </p:cNvPicPr>
          <p:nvPr/>
        </p:nvPicPr>
        <p:blipFill>
          <a:blip r:embed="rId2"/>
          <a:stretch>
            <a:fillRect/>
          </a:stretch>
        </p:blipFill>
        <p:spPr>
          <a:xfrm>
            <a:off x="529590" y="1760855"/>
            <a:ext cx="11132820" cy="330708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2</a:t>
            </a:r>
            <a:r>
              <a:rPr lang="zh-CN" altLang="en-US" dirty="0">
                <a:sym typeface="+mn-ea"/>
              </a:rPr>
              <a:t>低碳生活行为影响因素数据清洗和标注流程设计</a:t>
            </a:r>
            <a:endParaRPr lang="zh-CN" altLang="en-US" dirty="0">
              <a:sym typeface="+mn-ea"/>
            </a:endParaRPr>
          </a:p>
        </p:txBody>
      </p:sp>
      <p:sp>
        <p:nvSpPr>
          <p:cNvPr id="2" name="文本框 1"/>
          <p:cNvSpPr txBox="1"/>
          <p:nvPr/>
        </p:nvSpPr>
        <p:spPr>
          <a:xfrm>
            <a:off x="884555" y="1280160"/>
            <a:ext cx="10088245" cy="5569585"/>
          </a:xfrm>
          <a:prstGeom prst="rect">
            <a:avLst/>
          </a:prstGeom>
          <a:noFill/>
        </p:spPr>
        <p:txBody>
          <a:bodyPr wrap="square" rtlCol="0">
            <a:spAutoFit/>
          </a:bodyPr>
          <a:p>
            <a:r>
              <a:rPr lang="zh-CN" altLang="en-US" sz="1600"/>
              <a:t>数据清洗和标注规范</a:t>
            </a:r>
            <a:endParaRPr lang="zh-CN" altLang="en-US" sz="1600"/>
          </a:p>
          <a:p>
            <a:r>
              <a:rPr lang="en-US" altLang="zh-CN" sz="1600"/>
              <a:t>1. </a:t>
            </a:r>
            <a:r>
              <a:rPr lang="zh-CN" altLang="en-US" sz="1600"/>
              <a:t>数据加载</a:t>
            </a:r>
            <a:endParaRPr lang="zh-CN" altLang="en-US" sz="1600"/>
          </a:p>
          <a:p>
            <a:r>
              <a:rPr lang="en-US" altLang="zh-CN" sz="1600"/>
              <a:t>- </a:t>
            </a:r>
            <a:r>
              <a:rPr lang="zh-CN" altLang="en-US" sz="1600"/>
              <a:t>使用</a:t>
            </a:r>
            <a:r>
              <a:rPr lang="en-US" altLang="zh-CN" sz="1600"/>
              <a:t> `pandas.read_excel()` </a:t>
            </a:r>
            <a:r>
              <a:rPr lang="zh-CN" altLang="en-US" sz="1600"/>
              <a:t>方法加载数据集</a:t>
            </a:r>
            <a:r>
              <a:rPr lang="en-US" altLang="zh-CN" sz="1600"/>
              <a:t> `</a:t>
            </a:r>
            <a:r>
              <a:rPr lang="zh-CN" altLang="en-US" sz="1600"/>
              <a:t>大学生低碳生活行为的影响因素数据集</a:t>
            </a:r>
            <a:r>
              <a:rPr lang="en-US" altLang="zh-CN" sz="1600"/>
              <a:t>.xlsx`</a:t>
            </a:r>
            <a:r>
              <a:rPr lang="zh-CN" altLang="en-US" sz="1600"/>
              <a:t>。</a:t>
            </a:r>
            <a:endParaRPr lang="zh-CN" altLang="en-US" sz="1600"/>
          </a:p>
          <a:p>
            <a:r>
              <a:rPr lang="en-US" altLang="zh-CN" sz="1600"/>
              <a:t>- </a:t>
            </a:r>
            <a:r>
              <a:rPr lang="zh-CN" altLang="en-US" sz="1600"/>
              <a:t>确保数据文件路径正确且数据成功加载。</a:t>
            </a:r>
            <a:endParaRPr lang="zh-CN" altLang="en-US" sz="1600"/>
          </a:p>
          <a:p>
            <a:r>
              <a:rPr lang="en-US" altLang="zh-CN" sz="1600"/>
              <a:t>2. </a:t>
            </a:r>
            <a:r>
              <a:rPr lang="zh-CN" altLang="en-US" sz="1600"/>
              <a:t>数据预览</a:t>
            </a:r>
            <a:endParaRPr lang="zh-CN" altLang="en-US" sz="1600"/>
          </a:p>
          <a:p>
            <a:r>
              <a:rPr lang="en-US" altLang="zh-CN" sz="1600"/>
              <a:t>- </a:t>
            </a:r>
            <a:r>
              <a:rPr lang="zh-CN" altLang="en-US" sz="1600"/>
              <a:t>使用</a:t>
            </a:r>
            <a:r>
              <a:rPr lang="en-US" altLang="zh-CN" sz="1600"/>
              <a:t> `data.head()` </a:t>
            </a:r>
            <a:r>
              <a:rPr lang="zh-CN" altLang="en-US" sz="1600"/>
              <a:t>方法预览数据集的前五行，以确认数据集的结构和内容。</a:t>
            </a:r>
            <a:endParaRPr lang="zh-CN" altLang="en-US" sz="1600"/>
          </a:p>
          <a:p>
            <a:r>
              <a:rPr lang="en-US" altLang="zh-CN" sz="1600"/>
              <a:t>3. </a:t>
            </a:r>
            <a:r>
              <a:rPr lang="zh-CN" altLang="en-US" sz="1600"/>
              <a:t>缺失值处理</a:t>
            </a:r>
            <a:endParaRPr lang="zh-CN" altLang="en-US" sz="1600"/>
          </a:p>
          <a:p>
            <a:r>
              <a:rPr lang="en-US" altLang="zh-CN" sz="1600"/>
              <a:t>- </a:t>
            </a:r>
            <a:r>
              <a:rPr lang="zh-CN" altLang="en-US" sz="1600"/>
              <a:t>使用</a:t>
            </a:r>
            <a:r>
              <a:rPr lang="en-US" altLang="zh-CN" sz="1600"/>
              <a:t> `data.isnull().sum()` </a:t>
            </a:r>
            <a:r>
              <a:rPr lang="zh-CN" altLang="en-US" sz="1600"/>
              <a:t>检查数据集中的缺失值情况。</a:t>
            </a:r>
            <a:endParaRPr lang="zh-CN" altLang="en-US" sz="1600"/>
          </a:p>
          <a:p>
            <a:r>
              <a:rPr lang="en-US" altLang="zh-CN" sz="1600"/>
              <a:t>- </a:t>
            </a:r>
            <a:r>
              <a:rPr lang="zh-CN" altLang="en-US" sz="1600"/>
              <a:t>删除包含缺失值的行，并记录处理后的数据行数。</a:t>
            </a:r>
            <a:endParaRPr lang="zh-CN" altLang="en-US" sz="1600"/>
          </a:p>
          <a:p>
            <a:r>
              <a:rPr lang="en-US" altLang="zh-CN" sz="1600"/>
              <a:t>4. </a:t>
            </a:r>
            <a:r>
              <a:rPr lang="zh-CN" altLang="en-US" sz="1600"/>
              <a:t>检查并删除重复值</a:t>
            </a:r>
            <a:endParaRPr lang="zh-CN" altLang="en-US" sz="1600"/>
          </a:p>
          <a:p>
            <a:r>
              <a:rPr lang="en-US" altLang="zh-CN" sz="1600"/>
              <a:t>- </a:t>
            </a:r>
            <a:r>
              <a:rPr lang="zh-CN" altLang="en-US" sz="1600"/>
              <a:t>使用</a:t>
            </a:r>
            <a:r>
              <a:rPr lang="en-US" altLang="zh-CN" sz="1600"/>
              <a:t> `data.duplicated().sum()` </a:t>
            </a:r>
            <a:r>
              <a:rPr lang="zh-CN" altLang="en-US" sz="1600"/>
              <a:t>检查数据集中的重复值。</a:t>
            </a:r>
            <a:endParaRPr lang="zh-CN" altLang="en-US" sz="1600"/>
          </a:p>
          <a:p>
            <a:r>
              <a:rPr lang="en-US" altLang="zh-CN" sz="1600"/>
              <a:t>- </a:t>
            </a:r>
            <a:r>
              <a:rPr lang="zh-CN" altLang="en-US" sz="1600"/>
              <a:t>删除所有重复值，并记录删除的行数。</a:t>
            </a:r>
            <a:endParaRPr lang="zh-CN" altLang="en-US" sz="1600"/>
          </a:p>
          <a:p>
            <a:r>
              <a:rPr lang="en-US" altLang="zh-CN" sz="1600"/>
              <a:t>5. </a:t>
            </a:r>
            <a:r>
              <a:rPr lang="zh-CN" altLang="en-US" sz="1600"/>
              <a:t>数据标准化</a:t>
            </a:r>
            <a:endParaRPr lang="zh-CN" altLang="en-US" sz="1600"/>
          </a:p>
          <a:p>
            <a:r>
              <a:rPr lang="en-US" altLang="zh-CN" sz="1600"/>
              <a:t>- </a:t>
            </a:r>
            <a:r>
              <a:rPr lang="zh-CN" altLang="en-US" sz="1600"/>
              <a:t>对数值型特征进行标准化处理，确保不同特征在同一量纲下进行分析。</a:t>
            </a:r>
            <a:endParaRPr lang="zh-CN" altLang="en-US" sz="1600"/>
          </a:p>
          <a:p>
            <a:r>
              <a:rPr lang="en-US" altLang="zh-CN" sz="1600"/>
              <a:t>- </a:t>
            </a:r>
            <a:r>
              <a:rPr lang="zh-CN" altLang="en-US" sz="1600"/>
              <a:t>使用</a:t>
            </a:r>
            <a:r>
              <a:rPr lang="en-US" altLang="zh-CN" sz="1600"/>
              <a:t> `StandardScaler` </a:t>
            </a:r>
            <a:r>
              <a:rPr lang="zh-CN" altLang="en-US" sz="1600"/>
              <a:t>对选定的数值型特征进行标准化。</a:t>
            </a:r>
            <a:endParaRPr lang="zh-CN" altLang="en-US" sz="1600"/>
          </a:p>
          <a:p>
            <a:r>
              <a:rPr lang="en-US" altLang="zh-CN" sz="1600"/>
              <a:t>6. </a:t>
            </a:r>
            <a:r>
              <a:rPr lang="zh-CN" altLang="en-US" sz="1600"/>
              <a:t>特征选择</a:t>
            </a:r>
            <a:endParaRPr lang="zh-CN" altLang="en-US" sz="1600"/>
          </a:p>
          <a:p>
            <a:r>
              <a:rPr lang="en-US" altLang="zh-CN" sz="1600"/>
              <a:t>- </a:t>
            </a:r>
            <a:r>
              <a:rPr lang="zh-CN" altLang="en-US" sz="1600"/>
              <a:t>根据业务需求和数据特性，选择对低碳生活行为预测最有用的特征。</a:t>
            </a:r>
            <a:endParaRPr lang="zh-CN" altLang="en-US" sz="1600"/>
          </a:p>
          <a:p>
            <a:r>
              <a:rPr lang="en-US" altLang="zh-CN" sz="1600"/>
              <a:t>- </a:t>
            </a:r>
            <a:r>
              <a:rPr lang="zh-CN" altLang="en-US" sz="1600"/>
              <a:t>选定特征包括：性别、年级、生源地、月生活费、您进行过绿色低碳的相关生活方式吗</a:t>
            </a:r>
            <a:r>
              <a:rPr lang="en-US" altLang="zh-CN" sz="1600"/>
              <a:t>?</a:t>
            </a:r>
            <a:r>
              <a:rPr lang="zh-CN" altLang="en-US" sz="1600"/>
              <a:t>、您觉得</a:t>
            </a:r>
            <a:r>
              <a:rPr lang="en-US" altLang="zh-CN" sz="1600"/>
              <a:t>“</a:t>
            </a:r>
            <a:r>
              <a:rPr lang="zh-CN" altLang="en-US" sz="1600"/>
              <a:t>低碳</a:t>
            </a:r>
            <a:r>
              <a:rPr lang="en-US" altLang="zh-CN" sz="1600"/>
              <a:t>”</a:t>
            </a:r>
            <a:r>
              <a:rPr lang="zh-CN" altLang="en-US" sz="1600"/>
              <a:t>，与你的生活关系密切吗？、低碳生活是否会成为未来的主流生活方式？、您是否认为低碳生活会提高您的生活质量？</a:t>
            </a:r>
            <a:endParaRPr lang="zh-CN" altLang="en-US" sz="1600"/>
          </a:p>
          <a:p>
            <a:endParaRPr lang="en-US" altLang="zh-CN"/>
          </a:p>
          <a:p>
            <a:endParaRPr lang="zh-CN" altLang="en-US"/>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2</a:t>
            </a:r>
            <a:r>
              <a:rPr lang="zh-CN" altLang="en-US" dirty="0">
                <a:sym typeface="+mn-ea"/>
              </a:rPr>
              <a:t>低碳生活行为影响因素数据清洗和标注流程设计</a:t>
            </a:r>
            <a:endParaRPr lang="zh-CN" altLang="en-US" dirty="0">
              <a:sym typeface="+mn-ea"/>
            </a:endParaRPr>
          </a:p>
        </p:txBody>
      </p:sp>
      <p:sp>
        <p:nvSpPr>
          <p:cNvPr id="2" name="文本框 1"/>
          <p:cNvSpPr txBox="1"/>
          <p:nvPr/>
        </p:nvSpPr>
        <p:spPr>
          <a:xfrm>
            <a:off x="884555" y="1186815"/>
            <a:ext cx="10088245" cy="5262245"/>
          </a:xfrm>
          <a:prstGeom prst="rect">
            <a:avLst/>
          </a:prstGeom>
          <a:noFill/>
        </p:spPr>
        <p:txBody>
          <a:bodyPr wrap="square" rtlCol="0">
            <a:spAutoFit/>
          </a:bodyPr>
          <a:p>
            <a:pPr indent="0" fontAlgn="auto">
              <a:lnSpc>
                <a:spcPct val="150000"/>
              </a:lnSpc>
            </a:pPr>
            <a:r>
              <a:rPr lang="en-US" altLang="zh-CN" sz="1600">
                <a:sym typeface="+mn-ea"/>
              </a:rPr>
              <a:t>7.</a:t>
            </a:r>
            <a:r>
              <a:rPr lang="zh-CN" altLang="en-US" sz="1600">
                <a:sym typeface="+mn-ea"/>
              </a:rPr>
              <a:t>数据标注</a:t>
            </a:r>
            <a:endParaRPr lang="zh-CN" altLang="en-US" sz="1600"/>
          </a:p>
          <a:p>
            <a:pPr indent="0" fontAlgn="auto">
              <a:lnSpc>
                <a:spcPct val="150000"/>
              </a:lnSpc>
            </a:pPr>
            <a:r>
              <a:rPr lang="en-US" altLang="zh-CN" sz="1600">
                <a:sym typeface="+mn-ea"/>
              </a:rPr>
              <a:t>- </a:t>
            </a:r>
            <a:r>
              <a:rPr lang="zh-CN" altLang="en-US" sz="1600">
                <a:sym typeface="+mn-ea"/>
              </a:rPr>
              <a:t>将</a:t>
            </a:r>
            <a:r>
              <a:rPr lang="en-US" altLang="zh-CN" sz="1600">
                <a:sym typeface="+mn-ea"/>
              </a:rPr>
              <a:t>“</a:t>
            </a:r>
            <a:r>
              <a:rPr lang="zh-CN" altLang="en-US" sz="1600">
                <a:sym typeface="+mn-ea"/>
              </a:rPr>
              <a:t>低碳行为积极性</a:t>
            </a:r>
            <a:r>
              <a:rPr lang="en-US" altLang="zh-CN" sz="1600">
                <a:sym typeface="+mn-ea"/>
              </a:rPr>
              <a:t>”</a:t>
            </a:r>
            <a:r>
              <a:rPr lang="zh-CN" altLang="en-US" sz="1600">
                <a:sym typeface="+mn-ea"/>
              </a:rPr>
              <a:t>设为目标变量，并标注积极性评分划分为</a:t>
            </a:r>
            <a:r>
              <a:rPr lang="en-US" altLang="zh-CN" sz="1600">
                <a:sym typeface="+mn-ea"/>
              </a:rPr>
              <a:t>0</a:t>
            </a:r>
            <a:r>
              <a:rPr lang="zh-CN" altLang="en-US" sz="1600">
                <a:sym typeface="+mn-ea"/>
              </a:rPr>
              <a:t>和</a:t>
            </a:r>
            <a:r>
              <a:rPr lang="en-US" altLang="zh-CN" sz="1600">
                <a:sym typeface="+mn-ea"/>
              </a:rPr>
              <a:t>1</a:t>
            </a:r>
            <a:r>
              <a:rPr lang="zh-CN" altLang="en-US" sz="1600">
                <a:sym typeface="+mn-ea"/>
              </a:rPr>
              <a:t>。</a:t>
            </a:r>
            <a:endParaRPr lang="zh-CN" altLang="en-US" sz="1600"/>
          </a:p>
          <a:p>
            <a:pPr indent="0" fontAlgn="auto">
              <a:lnSpc>
                <a:spcPct val="150000"/>
              </a:lnSpc>
            </a:pPr>
            <a:endParaRPr lang="en-US" altLang="zh-CN" sz="1600"/>
          </a:p>
          <a:p>
            <a:pPr indent="0" fontAlgn="auto">
              <a:lnSpc>
                <a:spcPct val="150000"/>
              </a:lnSpc>
            </a:pPr>
            <a:r>
              <a:rPr lang="en-US" altLang="zh-CN" sz="1600">
                <a:sym typeface="+mn-ea"/>
              </a:rPr>
              <a:t>8. </a:t>
            </a:r>
            <a:r>
              <a:rPr lang="zh-CN" altLang="en-US" sz="1600">
                <a:sym typeface="+mn-ea"/>
              </a:rPr>
              <a:t>数据划分</a:t>
            </a:r>
            <a:endParaRPr lang="zh-CN" altLang="en-US" sz="1600"/>
          </a:p>
          <a:p>
            <a:pPr indent="0" fontAlgn="auto">
              <a:lnSpc>
                <a:spcPct val="150000"/>
              </a:lnSpc>
            </a:pPr>
            <a:r>
              <a:rPr lang="en-US" altLang="zh-CN" sz="1600">
                <a:sym typeface="+mn-ea"/>
              </a:rPr>
              <a:t>- </a:t>
            </a:r>
            <a:r>
              <a:rPr lang="zh-CN" altLang="en-US" sz="1600">
                <a:sym typeface="+mn-ea"/>
              </a:rPr>
              <a:t>将数据集按照</a:t>
            </a:r>
            <a:r>
              <a:rPr lang="en-US" altLang="zh-CN" sz="1600">
                <a:sym typeface="+mn-ea"/>
              </a:rPr>
              <a:t> 8:2 </a:t>
            </a:r>
            <a:r>
              <a:rPr lang="zh-CN" altLang="en-US" sz="1600">
                <a:sym typeface="+mn-ea"/>
              </a:rPr>
              <a:t>的比例划分为训练集和测试集。</a:t>
            </a:r>
            <a:endParaRPr lang="zh-CN" altLang="en-US" sz="1600"/>
          </a:p>
          <a:p>
            <a:pPr indent="0" fontAlgn="auto">
              <a:lnSpc>
                <a:spcPct val="150000"/>
              </a:lnSpc>
            </a:pPr>
            <a:endParaRPr lang="en-US" altLang="zh-CN" sz="1600"/>
          </a:p>
          <a:p>
            <a:pPr indent="0" fontAlgn="auto">
              <a:lnSpc>
                <a:spcPct val="150000"/>
              </a:lnSpc>
            </a:pPr>
            <a:r>
              <a:rPr lang="en-US" altLang="zh-CN" sz="1600">
                <a:sym typeface="+mn-ea"/>
              </a:rPr>
              <a:t>9. </a:t>
            </a:r>
            <a:r>
              <a:rPr lang="zh-CN" altLang="en-US" sz="1600">
                <a:sym typeface="+mn-ea"/>
              </a:rPr>
              <a:t>数据保存</a:t>
            </a:r>
            <a:endParaRPr lang="zh-CN" altLang="en-US" sz="1600"/>
          </a:p>
          <a:p>
            <a:pPr indent="0" fontAlgn="auto">
              <a:lnSpc>
                <a:spcPct val="150000"/>
              </a:lnSpc>
            </a:pPr>
            <a:r>
              <a:rPr lang="en-US" altLang="zh-CN" sz="1600">
                <a:sym typeface="+mn-ea"/>
              </a:rPr>
              <a:t>- </a:t>
            </a:r>
            <a:r>
              <a:rPr lang="zh-CN" altLang="en-US" sz="1600">
                <a:sym typeface="+mn-ea"/>
              </a:rPr>
              <a:t>将清洗和处理后的数据保存为</a:t>
            </a:r>
            <a:r>
              <a:rPr lang="en-US" altLang="zh-CN" sz="1600">
                <a:sym typeface="+mn-ea"/>
              </a:rPr>
              <a:t> CSV </a:t>
            </a:r>
            <a:r>
              <a:rPr lang="zh-CN" altLang="en-US" sz="1600">
                <a:sym typeface="+mn-ea"/>
              </a:rPr>
              <a:t>文件，文件名为</a:t>
            </a:r>
            <a:r>
              <a:rPr lang="en-US" altLang="zh-CN" sz="1600">
                <a:sym typeface="+mn-ea"/>
              </a:rPr>
              <a:t> `2.1.2_cleaned_data.csv`</a:t>
            </a:r>
            <a:r>
              <a:rPr lang="zh-CN" altLang="en-US" sz="1600">
                <a:sym typeface="+mn-ea"/>
              </a:rPr>
              <a:t>。</a:t>
            </a:r>
            <a:endParaRPr lang="zh-CN" altLang="en-US" sz="1600"/>
          </a:p>
          <a:p>
            <a:pPr indent="0" fontAlgn="auto">
              <a:lnSpc>
                <a:spcPct val="150000"/>
              </a:lnSpc>
            </a:pPr>
            <a:r>
              <a:rPr lang="en-US" altLang="zh-CN" sz="1600">
                <a:sym typeface="+mn-ea"/>
              </a:rPr>
              <a:t>- </a:t>
            </a:r>
            <a:r>
              <a:rPr lang="zh-CN" altLang="en-US" sz="1600">
                <a:sym typeface="+mn-ea"/>
              </a:rPr>
              <a:t>确保文件保存到指定的考生文件夹中。</a:t>
            </a:r>
            <a:endParaRPr lang="zh-CN" altLang="en-US" sz="1600"/>
          </a:p>
          <a:p>
            <a:pPr indent="0" fontAlgn="auto">
              <a:lnSpc>
                <a:spcPct val="150000"/>
              </a:lnSpc>
            </a:pPr>
            <a:endParaRPr lang="en-US" altLang="zh-CN" sz="1600"/>
          </a:p>
          <a:p>
            <a:pPr indent="0" fontAlgn="auto">
              <a:lnSpc>
                <a:spcPct val="150000"/>
              </a:lnSpc>
            </a:pPr>
            <a:r>
              <a:rPr lang="en-US" altLang="zh-CN" sz="1600">
                <a:sym typeface="+mn-ea"/>
              </a:rPr>
              <a:t>10. </a:t>
            </a:r>
            <a:r>
              <a:rPr lang="zh-CN" altLang="en-US" sz="1600">
                <a:sym typeface="+mn-ea"/>
              </a:rPr>
              <a:t>清洗和标注流程说明</a:t>
            </a:r>
            <a:endParaRPr lang="zh-CN" altLang="en-US" sz="1600"/>
          </a:p>
          <a:p>
            <a:pPr indent="0" fontAlgn="auto">
              <a:lnSpc>
                <a:spcPct val="150000"/>
              </a:lnSpc>
            </a:pPr>
            <a:r>
              <a:rPr lang="en-US" altLang="zh-CN" sz="1600">
                <a:sym typeface="+mn-ea"/>
              </a:rPr>
              <a:t>- </a:t>
            </a:r>
            <a:r>
              <a:rPr lang="zh-CN" altLang="en-US" sz="1600">
                <a:sym typeface="+mn-ea"/>
              </a:rPr>
              <a:t>明确数据清洗和标注的每一步操作，包括加载数据、预览数据、处理缺失值、检查并删除重复值、数据标准化、特征选择、数据标注和数据保存。</a:t>
            </a:r>
            <a:endParaRPr lang="zh-CN" altLang="en-US" sz="1600"/>
          </a:p>
          <a:p>
            <a:pPr indent="0" fontAlgn="auto">
              <a:lnSpc>
                <a:spcPct val="150000"/>
              </a:lnSpc>
            </a:pPr>
            <a:r>
              <a:rPr lang="en-US" altLang="zh-CN" sz="1600">
                <a:sym typeface="+mn-ea"/>
              </a:rPr>
              <a:t>- </a:t>
            </a:r>
            <a:r>
              <a:rPr lang="zh-CN" altLang="en-US" sz="1600">
                <a:sym typeface="+mn-ea"/>
              </a:rPr>
              <a:t>使用适当的代码片段和注释说明每一步的具体操作和目的。</a:t>
            </a:r>
            <a:endParaRPr lang="zh-CN" altLang="en-US"/>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3</a:t>
            </a:r>
            <a:r>
              <a:rPr lang="zh-CN" altLang="en-US" dirty="0">
                <a:sym typeface="+mn-ea"/>
              </a:rPr>
              <a:t>信用评分模型数据清洗和标注流程设计</a:t>
            </a:r>
            <a:endParaRPr lang="zh-CN" altLang="en-US" dirty="0">
              <a:sym typeface="+mn-ea"/>
            </a:endParaRPr>
          </a:p>
        </p:txBody>
      </p:sp>
      <p:pic>
        <p:nvPicPr>
          <p:cNvPr id="3" name="图片 2"/>
          <p:cNvPicPr>
            <a:picLocks noChangeAspect="1"/>
          </p:cNvPicPr>
          <p:nvPr/>
        </p:nvPicPr>
        <p:blipFill>
          <a:blip r:embed="rId2"/>
          <a:stretch>
            <a:fillRect/>
          </a:stretch>
        </p:blipFill>
        <p:spPr>
          <a:xfrm>
            <a:off x="2416175" y="1285240"/>
            <a:ext cx="6778625" cy="520827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3</a:t>
            </a:r>
            <a:r>
              <a:rPr lang="zh-CN" altLang="en-US" dirty="0">
                <a:sym typeface="+mn-ea"/>
              </a:rPr>
              <a:t>信用评分模型数据清洗和标注流程设计</a:t>
            </a:r>
            <a:endParaRPr lang="zh-CN" altLang="en-US" dirty="0">
              <a:sym typeface="+mn-ea"/>
            </a:endParaRPr>
          </a:p>
        </p:txBody>
      </p:sp>
      <p:pic>
        <p:nvPicPr>
          <p:cNvPr id="2" name="图片 1"/>
          <p:cNvPicPr>
            <a:picLocks noChangeAspect="1"/>
          </p:cNvPicPr>
          <p:nvPr/>
        </p:nvPicPr>
        <p:blipFill>
          <a:blip r:embed="rId2"/>
          <a:stretch>
            <a:fillRect/>
          </a:stretch>
        </p:blipFill>
        <p:spPr>
          <a:xfrm>
            <a:off x="1318260" y="1537970"/>
            <a:ext cx="9072880" cy="4324350"/>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3</a:t>
            </a:r>
            <a:r>
              <a:rPr lang="zh-CN" altLang="en-US" dirty="0">
                <a:sym typeface="+mn-ea"/>
              </a:rPr>
              <a:t>信用评分模型数据清洗和标注流程设计</a:t>
            </a:r>
            <a:endParaRPr lang="zh-CN" altLang="en-US" dirty="0">
              <a:sym typeface="+mn-ea"/>
            </a:endParaRPr>
          </a:p>
        </p:txBody>
      </p:sp>
      <p:pic>
        <p:nvPicPr>
          <p:cNvPr id="3" name="图片 2"/>
          <p:cNvPicPr>
            <a:picLocks noChangeAspect="1"/>
          </p:cNvPicPr>
          <p:nvPr/>
        </p:nvPicPr>
        <p:blipFill>
          <a:blip r:embed="rId2"/>
          <a:stretch>
            <a:fillRect/>
          </a:stretch>
        </p:blipFill>
        <p:spPr>
          <a:xfrm>
            <a:off x="1878330" y="1409065"/>
            <a:ext cx="8434705" cy="4616450"/>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3</a:t>
            </a:r>
            <a:r>
              <a:rPr lang="zh-CN" altLang="en-US" dirty="0">
                <a:sym typeface="+mn-ea"/>
              </a:rPr>
              <a:t>信用评分模型数据清洗和标注流程设计</a:t>
            </a:r>
            <a:endParaRPr lang="zh-CN" altLang="en-US" dirty="0">
              <a:sym typeface="+mn-ea"/>
            </a:endParaRPr>
          </a:p>
        </p:txBody>
      </p:sp>
      <p:sp>
        <p:nvSpPr>
          <p:cNvPr id="2" name="文本框 1"/>
          <p:cNvSpPr txBox="1"/>
          <p:nvPr/>
        </p:nvSpPr>
        <p:spPr>
          <a:xfrm>
            <a:off x="767715" y="1289685"/>
            <a:ext cx="10799445" cy="5631180"/>
          </a:xfrm>
          <a:prstGeom prst="rect">
            <a:avLst/>
          </a:prstGeom>
        </p:spPr>
        <p:txBody>
          <a:bodyPr wrap="square">
            <a:spAutoFit/>
          </a:bodyPr>
          <a:p>
            <a:pPr marL="0" algn="l" defTabSz="914400">
              <a:lnSpc>
                <a:spcPct val="150000"/>
              </a:lnSpc>
              <a:buClrTx/>
              <a:buSzTx/>
              <a:buNone/>
            </a:pPr>
            <a:r>
              <a:rPr lang="en-US" altLang="zh-CN" sz="1600"/>
              <a:t>数据清洗和特征工程规范</a:t>
            </a:r>
            <a:endParaRPr lang="en-US" altLang="zh-CN" sz="1600"/>
          </a:p>
          <a:p>
            <a:pPr marL="0" algn="l" defTabSz="914400">
              <a:lnSpc>
                <a:spcPct val="150000"/>
              </a:lnSpc>
              <a:buClrTx/>
              <a:buSzTx/>
              <a:buNone/>
            </a:pPr>
            <a:r>
              <a:rPr lang="en-US" altLang="zh-CN" sz="1600"/>
              <a:t>1. 数据加载和初步检查</a:t>
            </a:r>
            <a:endParaRPr lang="en-US" altLang="zh-CN" sz="1600"/>
          </a:p>
          <a:p>
            <a:pPr marL="0" algn="l" defTabSz="914400">
              <a:lnSpc>
                <a:spcPct val="150000"/>
              </a:lnSpc>
              <a:buClrTx/>
              <a:buSzTx/>
              <a:buNone/>
            </a:pPr>
            <a:r>
              <a:rPr lang="en-US" altLang="zh-CN" sz="1600"/>
              <a:t>使用pandas库加载数据集并显示前五行数据，以了解数据的基本结构和内容。</a:t>
            </a:r>
            <a:endParaRPr lang="en-US" altLang="zh-CN" sz="1600"/>
          </a:p>
          <a:p>
            <a:pPr marL="0" algn="l" defTabSz="914400">
              <a:lnSpc>
                <a:spcPct val="150000"/>
              </a:lnSpc>
              <a:buClrTx/>
              <a:buSzTx/>
              <a:buNone/>
            </a:pPr>
            <a:r>
              <a:rPr lang="en-US" altLang="zh-CN" sz="1600"/>
              <a:t>2. 异常值处理</a:t>
            </a:r>
            <a:endParaRPr lang="en-US" altLang="zh-CN" sz="1600"/>
          </a:p>
          <a:p>
            <a:pPr marL="0" algn="l" defTabSz="914400">
              <a:lnSpc>
                <a:spcPct val="150000"/>
              </a:lnSpc>
              <a:buClrTx/>
              <a:buSzTx/>
              <a:buNone/>
            </a:pPr>
            <a:r>
              <a:rPr lang="en-US" altLang="zh-CN" sz="1600"/>
              <a:t>使用箱线图对每个数值变量进行可视化，识别潜在的异常值。</a:t>
            </a:r>
            <a:endParaRPr lang="en-US" altLang="zh-CN" sz="1600"/>
          </a:p>
          <a:p>
            <a:pPr marL="0" algn="l" defTabSz="914400">
              <a:lnSpc>
                <a:spcPct val="150000"/>
              </a:lnSpc>
              <a:buClrTx/>
              <a:buSzTx/>
              <a:buNone/>
            </a:pPr>
            <a:r>
              <a:rPr lang="en-US" altLang="zh-CN" sz="1600"/>
              <a:t>应用IQR（四分位距）方法来检测并移除异常值。具体步骤如下：</a:t>
            </a:r>
            <a:endParaRPr lang="en-US" altLang="zh-CN" sz="1600"/>
          </a:p>
          <a:p>
            <a:pPr marL="0" algn="l" defTabSz="914400">
              <a:lnSpc>
                <a:spcPct val="150000"/>
              </a:lnSpc>
              <a:buClrTx/>
              <a:buSzTx/>
              <a:buNone/>
            </a:pPr>
            <a:r>
              <a:rPr lang="en-US" altLang="zh-CN" sz="1600"/>
              <a:t>计算每个数值变量的第一个四分位数（Q1）和第三个四分位数（Q3）。</a:t>
            </a:r>
            <a:endParaRPr lang="en-US" altLang="zh-CN" sz="1600"/>
          </a:p>
          <a:p>
            <a:pPr marL="0" algn="l" defTabSz="914400">
              <a:lnSpc>
                <a:spcPct val="150000"/>
              </a:lnSpc>
              <a:buClrTx/>
              <a:buSzTx/>
              <a:buNone/>
            </a:pPr>
            <a:r>
              <a:rPr lang="en-US" altLang="zh-CN" sz="1600"/>
              <a:t>计算四分位距（IQR）= Q3 - Q1。</a:t>
            </a:r>
            <a:endParaRPr lang="en-US" altLang="zh-CN" sz="1600"/>
          </a:p>
          <a:p>
            <a:pPr marL="0" algn="l" defTabSz="914400">
              <a:lnSpc>
                <a:spcPct val="150000"/>
              </a:lnSpc>
              <a:buClrTx/>
              <a:buSzTx/>
              <a:buNone/>
            </a:pPr>
            <a:r>
              <a:rPr lang="en-US" altLang="zh-CN" sz="1600"/>
              <a:t>异常值定义为低于Q1 - 1.5 * IQR 或高于 Q3 + 1.5 * IQR 的值。</a:t>
            </a:r>
            <a:endParaRPr lang="en-US" altLang="zh-CN" sz="1600"/>
          </a:p>
          <a:p>
            <a:pPr marL="0" algn="l" defTabSz="914400">
              <a:lnSpc>
                <a:spcPct val="150000"/>
              </a:lnSpc>
              <a:buClrTx/>
              <a:buSzTx/>
              <a:buNone/>
            </a:pPr>
            <a:r>
              <a:rPr lang="en-US" altLang="zh-CN" sz="1600"/>
              <a:t>3. 重复值处理</a:t>
            </a:r>
            <a:endParaRPr lang="en-US" altLang="zh-CN" sz="1600"/>
          </a:p>
          <a:p>
            <a:pPr marL="0" algn="l" defTabSz="914400">
              <a:lnSpc>
                <a:spcPct val="150000"/>
              </a:lnSpc>
              <a:buClrTx/>
              <a:buSzTx/>
              <a:buNone/>
            </a:pPr>
            <a:r>
              <a:rPr lang="en-US" altLang="zh-CN" sz="1600"/>
              <a:t>检查并移除数据集中的重复值，以确保数据的唯一性和完整性。</a:t>
            </a:r>
            <a:endParaRPr lang="en-US" altLang="zh-CN" sz="1600"/>
          </a:p>
          <a:p>
            <a:pPr marL="0" algn="l" defTabSz="914400">
              <a:lnSpc>
                <a:spcPct val="150000"/>
              </a:lnSpc>
              <a:buClrTx/>
              <a:buSzTx/>
              <a:buNone/>
            </a:pPr>
            <a:r>
              <a:rPr lang="en-US" altLang="zh-CN" sz="1600"/>
              <a:t>记录删除的重复行数。</a:t>
            </a:r>
            <a:endParaRPr lang="en-US" altLang="zh-CN" sz="1600"/>
          </a:p>
          <a:p>
            <a:pPr marL="0" algn="l" defTabSz="914400">
              <a:lnSpc>
                <a:spcPct val="150000"/>
              </a:lnSpc>
              <a:buClrTx/>
              <a:buSzTx/>
              <a:buNone/>
            </a:pPr>
            <a:r>
              <a:rPr lang="en-US" altLang="zh-CN" sz="1600"/>
              <a:t>4. 数据归一化</a:t>
            </a:r>
            <a:endParaRPr lang="en-US" altLang="zh-CN" sz="1600"/>
          </a:p>
          <a:p>
            <a:pPr marL="0" algn="l" defTabSz="914400">
              <a:lnSpc>
                <a:spcPct val="150000"/>
              </a:lnSpc>
              <a:buClrTx/>
              <a:buSzTx/>
              <a:buNone/>
            </a:pPr>
            <a:r>
              <a:rPr lang="en-US" altLang="zh-CN" sz="1600"/>
              <a:t>使用MinMaxScaler对数值变量进行归一化处理，将数据缩放到0和1之间，以确保所有特征在相似的范围内。</a:t>
            </a:r>
            <a:endParaRPr lang="en-US" altLang="zh-CN" sz="1600"/>
          </a:p>
          <a:p>
            <a:pPr marL="0" indent="0" algn="just" defTabSz="266700">
              <a:lnSpc>
                <a:spcPct val="150000"/>
              </a:lnSpc>
              <a:spcBef>
                <a:spcPct val="0"/>
              </a:spcBef>
              <a:spcAft>
                <a:spcPct val="0"/>
              </a:spcAft>
            </a:pPr>
            <a:endParaRPr lang="zh-CN" altLang="en-US" sz="1600">
              <a:latin typeface="宋体" panose="02010600030101010101" pitchFamily="2" charset="-122"/>
              <a:ea typeface="宋体" panose="02010600030101010101" pitchFamily="2" charset="-122"/>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3</a:t>
            </a:r>
            <a:r>
              <a:rPr lang="zh-CN" altLang="en-US" dirty="0">
                <a:sym typeface="+mn-ea"/>
              </a:rPr>
              <a:t>信用评分模型数据清洗和标注流程设计</a:t>
            </a:r>
            <a:endParaRPr lang="zh-CN" altLang="en-US" dirty="0">
              <a:sym typeface="+mn-ea"/>
            </a:endParaRPr>
          </a:p>
        </p:txBody>
      </p:sp>
      <p:sp>
        <p:nvSpPr>
          <p:cNvPr id="2" name="文本框 1"/>
          <p:cNvSpPr txBox="1"/>
          <p:nvPr/>
        </p:nvSpPr>
        <p:spPr>
          <a:xfrm>
            <a:off x="767715" y="1289685"/>
            <a:ext cx="10799445" cy="3784600"/>
          </a:xfrm>
          <a:prstGeom prst="rect">
            <a:avLst/>
          </a:prstGeom>
        </p:spPr>
        <p:txBody>
          <a:bodyPr wrap="square">
            <a:spAutoFit/>
          </a:bodyPr>
          <a:p>
            <a:pPr marL="0" algn="l" defTabSz="914400">
              <a:lnSpc>
                <a:spcPct val="150000"/>
              </a:lnSpc>
              <a:buClrTx/>
              <a:buSzTx/>
              <a:buNone/>
            </a:pPr>
            <a:r>
              <a:rPr lang="en-US" altLang="zh-CN" sz="1600">
                <a:sym typeface="+mn-ea"/>
              </a:rPr>
              <a:t>5. 特征工程</a:t>
            </a:r>
            <a:endParaRPr lang="en-US" altLang="zh-CN" sz="1600"/>
          </a:p>
          <a:p>
            <a:pPr marL="0" algn="l" defTabSz="914400">
              <a:lnSpc>
                <a:spcPct val="150000"/>
              </a:lnSpc>
              <a:buClrTx/>
              <a:buSzTx/>
              <a:buNone/>
            </a:pPr>
            <a:r>
              <a:rPr lang="en-US" altLang="zh-CN" sz="1600">
                <a:sym typeface="+mn-ea"/>
              </a:rPr>
              <a:t>创建新的特征，例如从MonthlyIncome和DebtRatio中派生IncomeToDebtRatio特征，以增强模型的预测能力。</a:t>
            </a:r>
            <a:endParaRPr lang="en-US" altLang="zh-CN" sz="1600"/>
          </a:p>
          <a:p>
            <a:pPr marL="0" algn="l" defTabSz="914400">
              <a:lnSpc>
                <a:spcPct val="150000"/>
              </a:lnSpc>
              <a:buClrTx/>
              <a:buSzTx/>
              <a:buNone/>
            </a:pPr>
            <a:r>
              <a:rPr lang="en-US" altLang="zh-CN" sz="1600">
                <a:sym typeface="+mn-ea"/>
              </a:rPr>
              <a:t>检查并处理因除零引起的无穷大值，确保新特征的有效性。</a:t>
            </a:r>
            <a:endParaRPr lang="en-US" altLang="zh-CN" sz="1600"/>
          </a:p>
          <a:p>
            <a:pPr marL="0" algn="l" defTabSz="914400">
              <a:lnSpc>
                <a:spcPct val="150000"/>
              </a:lnSpc>
              <a:buClrTx/>
              <a:buSzTx/>
              <a:buNone/>
            </a:pPr>
            <a:r>
              <a:rPr lang="en-US" altLang="zh-CN" sz="1600">
                <a:sym typeface="+mn-ea"/>
              </a:rPr>
              <a:t>6. 目标变量设定</a:t>
            </a:r>
            <a:endParaRPr lang="en-US" altLang="zh-CN" sz="1600"/>
          </a:p>
          <a:p>
            <a:pPr marL="0" algn="l" defTabSz="914400">
              <a:lnSpc>
                <a:spcPct val="150000"/>
              </a:lnSpc>
              <a:buClrTx/>
              <a:buSzTx/>
              <a:buNone/>
            </a:pPr>
            <a:r>
              <a:rPr lang="en-US" altLang="zh-CN" sz="1600">
                <a:sym typeface="+mn-ea"/>
              </a:rPr>
              <a:t>将SeriousDlqin2yrs设为目标变量，并进行后续的标注和划分。</a:t>
            </a:r>
            <a:endParaRPr lang="en-US" altLang="zh-CN" sz="1600"/>
          </a:p>
          <a:p>
            <a:pPr marL="0" algn="l" defTabSz="914400">
              <a:lnSpc>
                <a:spcPct val="150000"/>
              </a:lnSpc>
              <a:buClrTx/>
              <a:buSzTx/>
              <a:buNone/>
            </a:pPr>
            <a:r>
              <a:rPr lang="en-US" altLang="zh-CN" sz="1600">
                <a:sym typeface="+mn-ea"/>
              </a:rPr>
              <a:t>7. 数据标注和划分</a:t>
            </a:r>
            <a:endParaRPr lang="en-US" altLang="zh-CN" sz="1600"/>
          </a:p>
          <a:p>
            <a:pPr marL="0" algn="l" defTabSz="914400">
              <a:lnSpc>
                <a:spcPct val="150000"/>
              </a:lnSpc>
              <a:buClrTx/>
              <a:buSzTx/>
              <a:buNone/>
            </a:pPr>
            <a:r>
              <a:rPr lang="en-US" altLang="zh-CN" sz="1600">
                <a:sym typeface="+mn-ea"/>
              </a:rPr>
              <a:t>使用train_test_split将数据集划分为训练集和测试集，常用的划分比例为80-20，以验证模型的性能。</a:t>
            </a:r>
            <a:endParaRPr lang="en-US" altLang="zh-CN" sz="1600"/>
          </a:p>
          <a:p>
            <a:pPr marL="0" algn="l" defTabSz="914400">
              <a:lnSpc>
                <a:spcPct val="150000"/>
              </a:lnSpc>
              <a:buClrTx/>
              <a:buSzTx/>
              <a:buNone/>
            </a:pPr>
            <a:r>
              <a:rPr lang="en-US" altLang="zh-CN" sz="1600">
                <a:sym typeface="+mn-ea"/>
              </a:rPr>
              <a:t>8. 数据保存</a:t>
            </a:r>
            <a:endParaRPr lang="en-US" altLang="zh-CN" sz="1600"/>
          </a:p>
          <a:p>
            <a:pPr marL="0" algn="l" defTabSz="914400">
              <a:lnSpc>
                <a:spcPct val="150000"/>
              </a:lnSpc>
              <a:buClrTx/>
              <a:buSzTx/>
              <a:buNone/>
            </a:pPr>
            <a:r>
              <a:rPr lang="en-US" altLang="zh-CN" sz="1600">
                <a:sym typeface="+mn-ea"/>
              </a:rPr>
              <a:t>将清洗和预处理后的数据保存为CSV文件，文件命名为2.1.3_cleaned_data.csv，以供进一步分析或模型开发使用。</a:t>
            </a:r>
            <a:endParaRPr lang="en-US" altLang="zh-CN" sz="1600"/>
          </a:p>
          <a:p>
            <a:pPr marL="0" algn="l" defTabSz="914400">
              <a:lnSpc>
                <a:spcPct val="150000"/>
              </a:lnSpc>
              <a:buClrTx/>
              <a:buSzTx/>
              <a:buNone/>
            </a:pPr>
            <a:endParaRPr lang="en-US" altLang="zh-CN" sz="1600"/>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4</a:t>
            </a:r>
            <a:r>
              <a:rPr lang="zh-CN" altLang="en-US" dirty="0">
                <a:sym typeface="+mn-ea"/>
              </a:rPr>
              <a:t>医疗研究数据清洗和标注设计</a:t>
            </a:r>
            <a:endParaRPr lang="zh-CN" altLang="en-US" dirty="0">
              <a:sym typeface="+mn-ea"/>
            </a:endParaRPr>
          </a:p>
        </p:txBody>
      </p:sp>
      <p:pic>
        <p:nvPicPr>
          <p:cNvPr id="2" name="图片 1"/>
          <p:cNvPicPr>
            <a:picLocks noChangeAspect="1"/>
          </p:cNvPicPr>
          <p:nvPr/>
        </p:nvPicPr>
        <p:blipFill>
          <a:blip r:embed="rId2"/>
          <a:stretch>
            <a:fillRect/>
          </a:stretch>
        </p:blipFill>
        <p:spPr>
          <a:xfrm>
            <a:off x="3362325" y="1170940"/>
            <a:ext cx="5798185" cy="5558155"/>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p:cNvSpPr>
            <a:spLocks noGrp="1"/>
          </p:cNvSpPr>
          <p:nvPr>
            <p:ph type="ctrTitle"/>
            <p:custDataLst>
              <p:tags r:id="rId1"/>
            </p:custDataLst>
          </p:nvPr>
        </p:nvSpPr>
        <p:spPr/>
        <p:txBody>
          <a:bodyPr/>
          <a:p>
            <a:pPr marL="0" indent="0" algn="l">
              <a:lnSpc>
                <a:spcPct val="100000"/>
              </a:lnSpc>
              <a:spcBef>
                <a:spcPts val="0"/>
              </a:spcBef>
              <a:spcAft>
                <a:spcPts val="0"/>
              </a:spcAft>
              <a:buSzPct val="100000"/>
            </a:pPr>
            <a:r>
              <a:rPr altLang="en-US"/>
              <a:t>第二章</a:t>
            </a:r>
            <a:r>
              <a:t>  </a:t>
            </a:r>
            <a:r>
              <a:rPr lang="zh-CN" altLang="en-US">
                <a:sym typeface="+mn-ea"/>
              </a:rPr>
              <a:t>智能训练</a:t>
            </a:r>
          </a:p>
        </p:txBody>
      </p:sp>
      <p:sp>
        <p:nvSpPr>
          <p:cNvPr id="8" name="副标题"/>
          <p:cNvSpPr>
            <a:spLocks noGrp="1"/>
          </p:cNvSpPr>
          <p:nvPr>
            <p:ph type="subTitle" idx="1"/>
            <p:custDataLst>
              <p:tags r:id="rId2"/>
            </p:custDataLst>
          </p:nvPr>
        </p:nvSpPr>
        <p:spPr/>
        <p:txBody>
          <a:bodyPr/>
          <a:p>
            <a:r>
              <a:rPr lang="zh-CN" altLang="en-US"/>
              <a:t>人工智能训练师</a:t>
            </a:r>
            <a:endParaRPr lang="zh-CN" altLang="en-US"/>
          </a:p>
        </p:txBody>
      </p:sp>
      <p:sp>
        <p:nvSpPr>
          <p:cNvPr id="10" name="署名"/>
          <p:cNvSpPr>
            <a:spLocks noGrp="1"/>
          </p:cNvSpPr>
          <p:nvPr>
            <p:ph type="body" sz="quarter" idx="17"/>
            <p:custDataLst>
              <p:tags r:id="rId3"/>
            </p:custDataLst>
          </p:nvPr>
        </p:nvSpPr>
        <p:spPr/>
        <p:txBody>
          <a:bodyPr/>
          <a:p>
            <a:r>
              <a:rPr lang="zh-CN" altLang="en-US"/>
              <a:t>汇报人：祝欣蓉</a:t>
            </a:r>
            <a:endParaRPr lang="zh-CN" altLang="en-US"/>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4</a:t>
            </a:r>
            <a:r>
              <a:rPr lang="zh-CN" altLang="en-US" dirty="0">
                <a:sym typeface="+mn-ea"/>
              </a:rPr>
              <a:t>医疗研究数据清洗和标注设计</a:t>
            </a:r>
            <a:endParaRPr lang="zh-CN" altLang="en-US" dirty="0">
              <a:sym typeface="+mn-ea"/>
            </a:endParaRPr>
          </a:p>
        </p:txBody>
      </p:sp>
      <p:pic>
        <p:nvPicPr>
          <p:cNvPr id="3" name="图片 2"/>
          <p:cNvPicPr>
            <a:picLocks noChangeAspect="1"/>
          </p:cNvPicPr>
          <p:nvPr/>
        </p:nvPicPr>
        <p:blipFill>
          <a:blip r:embed="rId2"/>
          <a:stretch>
            <a:fillRect/>
          </a:stretch>
        </p:blipFill>
        <p:spPr>
          <a:xfrm>
            <a:off x="2105025" y="1306830"/>
            <a:ext cx="7896225" cy="502920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4</a:t>
            </a:r>
            <a:r>
              <a:rPr lang="zh-CN" altLang="en-US" dirty="0">
                <a:sym typeface="+mn-ea"/>
              </a:rPr>
              <a:t>医疗研究数据清洗和标注设计</a:t>
            </a:r>
            <a:endParaRPr lang="zh-CN" altLang="en-US" dirty="0">
              <a:sym typeface="+mn-ea"/>
            </a:endParaRPr>
          </a:p>
        </p:txBody>
      </p:sp>
      <p:pic>
        <p:nvPicPr>
          <p:cNvPr id="2" name="图片 1"/>
          <p:cNvPicPr>
            <a:picLocks noChangeAspect="1"/>
          </p:cNvPicPr>
          <p:nvPr/>
        </p:nvPicPr>
        <p:blipFill>
          <a:blip r:embed="rId2"/>
          <a:stretch>
            <a:fillRect/>
          </a:stretch>
        </p:blipFill>
        <p:spPr>
          <a:xfrm>
            <a:off x="2118995" y="1461770"/>
            <a:ext cx="7953375" cy="3933825"/>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4</a:t>
            </a:r>
            <a:r>
              <a:rPr lang="zh-CN" altLang="en-US" dirty="0">
                <a:sym typeface="+mn-ea"/>
              </a:rPr>
              <a:t>医疗研究数据清洗和标注设计</a:t>
            </a:r>
            <a:endParaRPr lang="zh-CN" altLang="en-US" dirty="0">
              <a:sym typeface="+mn-ea"/>
            </a:endParaRPr>
          </a:p>
        </p:txBody>
      </p:sp>
      <p:pic>
        <p:nvPicPr>
          <p:cNvPr id="3" name="图片 2"/>
          <p:cNvPicPr>
            <a:picLocks noChangeAspect="1"/>
          </p:cNvPicPr>
          <p:nvPr/>
        </p:nvPicPr>
        <p:blipFill>
          <a:blip r:embed="rId2"/>
          <a:stretch>
            <a:fillRect/>
          </a:stretch>
        </p:blipFill>
        <p:spPr>
          <a:xfrm>
            <a:off x="2881630" y="1221740"/>
            <a:ext cx="6305550" cy="5502910"/>
          </a:xfrm>
          <a:prstGeom prst="rect">
            <a:avLst/>
          </a:prstGeom>
        </p:spPr>
      </p:pic>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4</a:t>
            </a:r>
            <a:r>
              <a:rPr lang="zh-CN" altLang="en-US" dirty="0">
                <a:sym typeface="+mn-ea"/>
              </a:rPr>
              <a:t>医疗研究数据清洗和标注设计</a:t>
            </a:r>
            <a:endParaRPr lang="zh-CN" altLang="en-US" dirty="0">
              <a:sym typeface="+mn-ea"/>
            </a:endParaRPr>
          </a:p>
        </p:txBody>
      </p:sp>
      <p:sp>
        <p:nvSpPr>
          <p:cNvPr id="2" name="内容占位符 1"/>
          <p:cNvSpPr>
            <a:spLocks noGrp="1"/>
          </p:cNvSpPr>
          <p:nvPr>
            <p:ph idx="1"/>
          </p:nvPr>
        </p:nvSpPr>
        <p:spPr/>
        <p:txBody>
          <a:bodyPr>
            <a:noAutofit/>
          </a:bodyPr>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数据清洗规范</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1</a:t>
            </a:r>
            <a:r>
              <a:rPr lang="zh-CN" altLang="en-US" sz="1400">
                <a:latin typeface="微软雅黑" panose="020B0503020204020204" charset="-122"/>
                <a:ea typeface="微软雅黑" panose="020B0503020204020204" charset="-122"/>
                <a:cs typeface="微软雅黑" panose="020B0503020204020204" charset="-122"/>
              </a:rPr>
              <a:t>、数据加载</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使用适当的编码加载数据，确保字符正常显示。常用编码包括</a:t>
            </a:r>
            <a:r>
              <a:rPr lang="en-US" altLang="zh-CN" sz="1400">
                <a:latin typeface="微软雅黑" panose="020B0503020204020204" charset="-122"/>
                <a:ea typeface="微软雅黑" panose="020B0503020204020204" charset="-122"/>
                <a:cs typeface="微软雅黑" panose="020B0503020204020204" charset="-122"/>
              </a:rPr>
              <a:t> utf-8 </a:t>
            </a:r>
            <a:r>
              <a:rPr lang="zh-CN" altLang="en-US" sz="1400">
                <a:latin typeface="微软雅黑" panose="020B0503020204020204" charset="-122"/>
                <a:ea typeface="微软雅黑" panose="020B0503020204020204" charset="-122"/>
                <a:cs typeface="微软雅黑" panose="020B0503020204020204" charset="-122"/>
              </a:rPr>
              <a:t>和</a:t>
            </a:r>
            <a:r>
              <a:rPr lang="en-US" altLang="zh-CN" sz="1400">
                <a:latin typeface="微软雅黑" panose="020B0503020204020204" charset="-122"/>
                <a:ea typeface="微软雅黑" panose="020B0503020204020204" charset="-122"/>
                <a:cs typeface="微软雅黑" panose="020B0503020204020204" charset="-122"/>
              </a:rPr>
              <a:t> gbk</a:t>
            </a:r>
            <a:r>
              <a:rPr lang="zh-CN" altLang="en-US" sz="1400">
                <a:latin typeface="微软雅黑" panose="020B0503020204020204" charset="-122"/>
                <a:ea typeface="微软雅黑" panose="020B0503020204020204" charset="-122"/>
                <a:cs typeface="微软雅黑" panose="020B0503020204020204" charset="-122"/>
              </a:rPr>
              <a:t>。</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2</a:t>
            </a:r>
            <a:r>
              <a:rPr lang="zh-CN" altLang="en-US" sz="1400">
                <a:latin typeface="微软雅黑" panose="020B0503020204020204" charset="-122"/>
                <a:ea typeface="微软雅黑" panose="020B0503020204020204" charset="-122"/>
                <a:cs typeface="微软雅黑" panose="020B0503020204020204" charset="-122"/>
              </a:rPr>
              <a:t>、数据类型和结构检查</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检查数据类型和表结构，确保各列的数据类型正确，数据结构完整。显示每列的空缺值数量，以识别缺失数据。</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3</a:t>
            </a:r>
            <a:r>
              <a:rPr lang="zh-CN" altLang="en-US" sz="1400">
                <a:latin typeface="微软雅黑" panose="020B0503020204020204" charset="-122"/>
                <a:ea typeface="微软雅黑" panose="020B0503020204020204" charset="-122"/>
                <a:cs typeface="微软雅黑" panose="020B0503020204020204" charset="-122"/>
              </a:rPr>
              <a:t>、处理日期格式</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将日期字段转换为标准日期格式</a:t>
            </a:r>
            <a:r>
              <a:rPr lang="en-US" altLang="zh-CN" sz="1400">
                <a:latin typeface="微软雅黑" panose="020B0503020204020204" charset="-122"/>
                <a:ea typeface="微软雅黑" panose="020B0503020204020204" charset="-122"/>
                <a:cs typeface="微软雅黑" panose="020B0503020204020204" charset="-122"/>
              </a:rPr>
              <a:t> yyyy-mm-dd</a:t>
            </a:r>
            <a:r>
              <a:rPr lang="zh-CN" altLang="en-US" sz="1400">
                <a:latin typeface="微软雅黑" panose="020B0503020204020204" charset="-122"/>
                <a:ea typeface="微软雅黑" panose="020B0503020204020204" charset="-122"/>
                <a:cs typeface="微软雅黑" panose="020B0503020204020204" charset="-122"/>
              </a:rPr>
              <a:t>，确保日期字段的一致性和可读性。</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4</a:t>
            </a:r>
            <a:r>
              <a:rPr lang="zh-CN" altLang="en-US" sz="1400">
                <a:latin typeface="微软雅黑" panose="020B0503020204020204" charset="-122"/>
                <a:ea typeface="微软雅黑" panose="020B0503020204020204" charset="-122"/>
                <a:cs typeface="微软雅黑" panose="020B0503020204020204" charset="-122"/>
              </a:rPr>
              <a:t>、重命名列名</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重命名列名以提高可读性和一致性。例如，将</a:t>
            </a: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病人</a:t>
            </a:r>
            <a:r>
              <a:rPr lang="en-US" altLang="zh-CN" sz="1400">
                <a:latin typeface="微软雅黑" panose="020B0503020204020204" charset="-122"/>
                <a:ea typeface="微软雅黑" panose="020B0503020204020204" charset="-122"/>
                <a:cs typeface="微软雅黑" panose="020B0503020204020204" charset="-122"/>
              </a:rPr>
              <a:t>ID”</a:t>
            </a:r>
            <a:r>
              <a:rPr lang="zh-CN" altLang="en-US" sz="1400">
                <a:latin typeface="微软雅黑" panose="020B0503020204020204" charset="-122"/>
                <a:ea typeface="微软雅黑" panose="020B0503020204020204" charset="-122"/>
                <a:cs typeface="微软雅黑" panose="020B0503020204020204" charset="-122"/>
              </a:rPr>
              <a:t>重命名为</a:t>
            </a: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患者</a:t>
            </a:r>
            <a:r>
              <a:rPr lang="en-US" altLang="zh-CN" sz="1400">
                <a:latin typeface="微软雅黑" panose="020B0503020204020204" charset="-122"/>
                <a:ea typeface="微软雅黑" panose="020B0503020204020204" charset="-122"/>
                <a:cs typeface="微软雅黑" panose="020B0503020204020204" charset="-122"/>
              </a:rPr>
              <a:t>ID”</a:t>
            </a:r>
            <a:r>
              <a:rPr lang="zh-CN" altLang="en-US" sz="1400">
                <a:latin typeface="微软雅黑" panose="020B0503020204020204" charset="-122"/>
                <a:ea typeface="微软雅黑" panose="020B0503020204020204" charset="-122"/>
                <a:cs typeface="微软雅黑" panose="020B0503020204020204" charset="-122"/>
              </a:rPr>
              <a:t>。</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5</a:t>
            </a:r>
            <a:r>
              <a:rPr lang="zh-CN" altLang="en-US" sz="1400">
                <a:latin typeface="微软雅黑" panose="020B0503020204020204" charset="-122"/>
                <a:ea typeface="微软雅黑" panose="020B0503020204020204" charset="-122"/>
                <a:cs typeface="微软雅黑" panose="020B0503020204020204" charset="-122"/>
              </a:rPr>
              <a:t>、增加计算列</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根据需要增加计算列，如</a:t>
            </a: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诊断延迟</a:t>
            </a: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（诊断日期</a:t>
            </a:r>
            <a:r>
              <a:rPr lang="en-US" altLang="zh-CN" sz="1400">
                <a:latin typeface="微软雅黑" panose="020B0503020204020204" charset="-122"/>
                <a:ea typeface="微软雅黑" panose="020B0503020204020204" charset="-122"/>
                <a:cs typeface="微软雅黑" panose="020B0503020204020204" charset="-122"/>
              </a:rPr>
              <a:t> - </a:t>
            </a:r>
            <a:r>
              <a:rPr lang="zh-CN" altLang="en-US" sz="1400">
                <a:latin typeface="微软雅黑" panose="020B0503020204020204" charset="-122"/>
                <a:ea typeface="微软雅黑" panose="020B0503020204020204" charset="-122"/>
                <a:cs typeface="微软雅黑" panose="020B0503020204020204" charset="-122"/>
              </a:rPr>
              <a:t>就诊日期）和</a:t>
            </a: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病程</a:t>
            </a:r>
            <a:r>
              <a:rPr lang="en-US" altLang="zh-CN" sz="1400">
                <a:latin typeface="微软雅黑" panose="020B0503020204020204" charset="-122"/>
                <a:ea typeface="微软雅黑" panose="020B0503020204020204" charset="-122"/>
                <a:cs typeface="微软雅黑" panose="020B0503020204020204" charset="-122"/>
              </a:rPr>
              <a:t>”</a:t>
            </a:r>
            <a:r>
              <a:rPr lang="zh-CN" altLang="en-US" sz="1400">
                <a:latin typeface="微软雅黑" panose="020B0503020204020204" charset="-122"/>
                <a:ea typeface="微软雅黑" panose="020B0503020204020204" charset="-122"/>
                <a:cs typeface="微软雅黑" panose="020B0503020204020204" charset="-122"/>
              </a:rPr>
              <a:t>（当前日期</a:t>
            </a:r>
            <a:r>
              <a:rPr lang="en-US" altLang="zh-CN" sz="1400">
                <a:latin typeface="微软雅黑" panose="020B0503020204020204" charset="-122"/>
                <a:ea typeface="微软雅黑" panose="020B0503020204020204" charset="-122"/>
                <a:cs typeface="微软雅黑" panose="020B0503020204020204" charset="-122"/>
              </a:rPr>
              <a:t> - </a:t>
            </a:r>
            <a:r>
              <a:rPr lang="zh-CN" altLang="en-US" sz="1400">
                <a:latin typeface="微软雅黑" panose="020B0503020204020204" charset="-122"/>
                <a:ea typeface="微软雅黑" panose="020B0503020204020204" charset="-122"/>
                <a:cs typeface="微软雅黑" panose="020B0503020204020204" charset="-122"/>
              </a:rPr>
              <a:t>诊断日期）。</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6</a:t>
            </a:r>
            <a:r>
              <a:rPr lang="zh-CN" altLang="en-US" sz="1400">
                <a:latin typeface="微软雅黑" panose="020B0503020204020204" charset="-122"/>
                <a:ea typeface="微软雅黑" panose="020B0503020204020204" charset="-122"/>
                <a:cs typeface="微软雅黑" panose="020B0503020204020204" charset="-122"/>
              </a:rPr>
              <a:t>、删除不合理的数据</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删除不合理的数据记录，例如负值或异常大的值（如年龄为几百岁）。</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endParaRPr lang="zh-CN" altLang="en-US" sz="14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4</a:t>
            </a:r>
            <a:r>
              <a:rPr lang="zh-CN" altLang="en-US" dirty="0">
                <a:sym typeface="+mn-ea"/>
              </a:rPr>
              <a:t>医疗研究数据清洗和标注设计</a:t>
            </a:r>
            <a:endParaRPr lang="zh-CN" altLang="en-US" dirty="0">
              <a:sym typeface="+mn-ea"/>
            </a:endParaRPr>
          </a:p>
        </p:txBody>
      </p:sp>
      <p:sp>
        <p:nvSpPr>
          <p:cNvPr id="2" name="内容占位符 1"/>
          <p:cNvSpPr>
            <a:spLocks noGrp="1"/>
          </p:cNvSpPr>
          <p:nvPr>
            <p:ph idx="1"/>
          </p:nvPr>
        </p:nvSpPr>
        <p:spPr/>
        <p:txBody>
          <a:bodyPr>
            <a:noAutofit/>
          </a:bodyPr>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数据清洗规范</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sym typeface="+mn-ea"/>
              </a:rPr>
              <a:t>7</a:t>
            </a:r>
            <a:r>
              <a:rPr lang="zh-CN" altLang="en-US" sz="1400">
                <a:latin typeface="微软雅黑" panose="020B0503020204020204" charset="-122"/>
                <a:ea typeface="微软雅黑" panose="020B0503020204020204" charset="-122"/>
                <a:cs typeface="微软雅黑" panose="020B0503020204020204" charset="-122"/>
                <a:sym typeface="+mn-ea"/>
              </a:rPr>
              <a:t>、处理缺失值</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sym typeface="+mn-ea"/>
              </a:rPr>
              <a:t>数值型列：使用均值填充缺失值。</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sym typeface="+mn-ea"/>
              </a:rPr>
              <a:t>非数值型列：使用众数填充缺失值。</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sym typeface="+mn-ea"/>
              </a:rPr>
              <a:t>确保缺失值处理后数据完整，无空缺值。</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sym typeface="+mn-ea"/>
              </a:rPr>
              <a:t>8</a:t>
            </a:r>
            <a:r>
              <a:rPr lang="zh-CN" altLang="en-US" sz="1400">
                <a:latin typeface="微软雅黑" panose="020B0503020204020204" charset="-122"/>
                <a:ea typeface="微软雅黑" panose="020B0503020204020204" charset="-122"/>
                <a:cs typeface="微软雅黑" panose="020B0503020204020204" charset="-122"/>
                <a:sym typeface="+mn-ea"/>
              </a:rPr>
              <a:t>、检查并删除重复值</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sym typeface="+mn-ea"/>
              </a:rPr>
              <a:t>检查数据集中的重复值并删除所有重复记录，记录删除的行数。</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sym typeface="+mn-ea"/>
              </a:rPr>
              <a:t>9</a:t>
            </a:r>
            <a:r>
              <a:rPr lang="zh-CN" altLang="en-US" sz="1400">
                <a:latin typeface="微软雅黑" panose="020B0503020204020204" charset="-122"/>
                <a:ea typeface="微软雅黑" panose="020B0503020204020204" charset="-122"/>
                <a:cs typeface="微软雅黑" panose="020B0503020204020204" charset="-122"/>
                <a:sym typeface="+mn-ea"/>
              </a:rPr>
              <a:t>、数据归一化</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sym typeface="+mn-ea"/>
              </a:rPr>
              <a:t>对数值型列进行归一化处理，确保数据在相同的尺度上进行比较和分析。</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sym typeface="+mn-ea"/>
              </a:rPr>
              <a:t>10</a:t>
            </a:r>
            <a:r>
              <a:rPr lang="zh-CN" altLang="en-US" sz="1400">
                <a:latin typeface="微软雅黑" panose="020B0503020204020204" charset="-122"/>
                <a:ea typeface="微软雅黑" panose="020B0503020204020204" charset="-122"/>
                <a:cs typeface="微软雅黑" panose="020B0503020204020204" charset="-122"/>
                <a:sym typeface="+mn-ea"/>
              </a:rPr>
              <a:t>、保存清洗后的数据</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sym typeface="+mn-ea"/>
              </a:rPr>
              <a:t>将处理后的数据保存为新文件，记录保存文件的路径和文件名。</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endParaRPr lang="zh-CN" altLang="en-US" sz="14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4</a:t>
            </a:r>
            <a:r>
              <a:rPr lang="zh-CN" altLang="en-US" dirty="0">
                <a:sym typeface="+mn-ea"/>
              </a:rPr>
              <a:t>医疗研究数据清洗和标注设计</a:t>
            </a:r>
            <a:endParaRPr lang="zh-CN" altLang="en-US" dirty="0">
              <a:sym typeface="+mn-ea"/>
            </a:endParaRPr>
          </a:p>
        </p:txBody>
      </p:sp>
      <p:sp>
        <p:nvSpPr>
          <p:cNvPr id="2" name="内容占位符 1"/>
          <p:cNvSpPr>
            <a:spLocks noGrp="1"/>
          </p:cNvSpPr>
          <p:nvPr>
            <p:ph idx="1"/>
          </p:nvPr>
        </p:nvSpPr>
        <p:spPr/>
        <p:txBody>
          <a:bodyPr>
            <a:noAutofit/>
          </a:bodyPr>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数据标注规范</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1</a:t>
            </a:r>
            <a:r>
              <a:rPr lang="zh-CN" altLang="en-US" sz="1400">
                <a:latin typeface="微软雅黑" panose="020B0503020204020204" charset="-122"/>
                <a:ea typeface="微软雅黑" panose="020B0503020204020204" charset="-122"/>
                <a:cs typeface="微软雅黑" panose="020B0503020204020204" charset="-122"/>
              </a:rPr>
              <a:t>、数据来源</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标注数据的来源，包括数据集的名称、获取日期和数据提供者。</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2</a:t>
            </a:r>
            <a:r>
              <a:rPr lang="zh-CN" altLang="en-US" sz="1400">
                <a:latin typeface="微软雅黑" panose="020B0503020204020204" charset="-122"/>
                <a:ea typeface="微软雅黑" panose="020B0503020204020204" charset="-122"/>
                <a:cs typeface="微软雅黑" panose="020B0503020204020204" charset="-122"/>
              </a:rPr>
              <a:t>、数据描述</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提供详细的数据描述，包括每列数据的含义、单位和可能的取值范围。例如：年龄：患者的年龄（单位：岁）。</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3</a:t>
            </a:r>
            <a:r>
              <a:rPr lang="zh-CN" altLang="en-US" sz="1400">
                <a:latin typeface="微软雅黑" panose="020B0503020204020204" charset="-122"/>
                <a:ea typeface="微软雅黑" panose="020B0503020204020204" charset="-122"/>
                <a:cs typeface="微软雅黑" panose="020B0503020204020204" charset="-122"/>
              </a:rPr>
              <a:t>、数据处理步骤</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详细记录数据处理的每一步，包括数据加载、缺失值处理、数据转换、数据归一化等操作。</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例如：</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加载数据：使用</a:t>
            </a:r>
            <a:r>
              <a:rPr lang="en-US" altLang="zh-CN" sz="1400">
                <a:latin typeface="微软雅黑" panose="020B0503020204020204" charset="-122"/>
                <a:ea typeface="微软雅黑" panose="020B0503020204020204" charset="-122"/>
                <a:cs typeface="微软雅黑" panose="020B0503020204020204" charset="-122"/>
              </a:rPr>
              <a:t> utf-8 </a:t>
            </a:r>
            <a:r>
              <a:rPr lang="zh-CN" altLang="en-US" sz="1400">
                <a:latin typeface="微软雅黑" panose="020B0503020204020204" charset="-122"/>
                <a:ea typeface="微软雅黑" panose="020B0503020204020204" charset="-122"/>
                <a:cs typeface="微软雅黑" panose="020B0503020204020204" charset="-122"/>
              </a:rPr>
              <a:t>编码加载数据。处理缺失值：数值型列使用均值填充，非数值型列使用众数填充。</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4</a:t>
            </a:r>
            <a:r>
              <a:rPr lang="zh-CN" altLang="en-US" sz="1400">
                <a:latin typeface="微软雅黑" panose="020B0503020204020204" charset="-122"/>
                <a:ea typeface="微软雅黑" panose="020B0503020204020204" charset="-122"/>
                <a:cs typeface="微软雅黑" panose="020B0503020204020204" charset="-122"/>
              </a:rPr>
              <a:t>、数据处理结果</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记录数据处理后的结果，包括空缺值填充情况、重复值删除情况和数据归一化情况。</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5</a:t>
            </a:r>
            <a:r>
              <a:rPr lang="zh-CN" altLang="en-US" sz="1400">
                <a:latin typeface="微软雅黑" panose="020B0503020204020204" charset="-122"/>
                <a:ea typeface="微软雅黑" panose="020B0503020204020204" charset="-122"/>
                <a:cs typeface="微软雅黑" panose="020B0503020204020204" charset="-122"/>
              </a:rPr>
              <a:t>、保存处理后的数据</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zh-CN" altLang="en-US" sz="1400">
                <a:latin typeface="微软雅黑" panose="020B0503020204020204" charset="-122"/>
                <a:ea typeface="微软雅黑" panose="020B0503020204020204" charset="-122"/>
                <a:cs typeface="微软雅黑" panose="020B0503020204020204" charset="-122"/>
              </a:rPr>
              <a:t>保存处理后的数据，并记录保存文件的路径和文件名。</a:t>
            </a:r>
            <a:endParaRPr lang="zh-CN" altLang="en-US" sz="1400">
              <a:latin typeface="微软雅黑" panose="020B0503020204020204" charset="-122"/>
              <a:ea typeface="微软雅黑" panose="020B0503020204020204" charset="-122"/>
              <a:cs typeface="微软雅黑" panose="020B0503020204020204" charset="-122"/>
            </a:endParaRPr>
          </a:p>
          <a:p>
            <a:pPr marL="0" indent="0" fontAlgn="auto">
              <a:lnSpc>
                <a:spcPct val="100000"/>
              </a:lnSpc>
              <a:buNone/>
            </a:pPr>
            <a:r>
              <a:rPr lang="en-US" altLang="zh-CN" sz="1400">
                <a:latin typeface="微软雅黑" panose="020B0503020204020204" charset="-122"/>
                <a:ea typeface="微软雅黑" panose="020B0503020204020204" charset="-122"/>
                <a:cs typeface="微软雅黑" panose="020B0503020204020204" charset="-122"/>
              </a:rPr>
              <a:t>6</a:t>
            </a:r>
            <a:r>
              <a:rPr lang="zh-CN" altLang="en-US" sz="1400">
                <a:latin typeface="微软雅黑" panose="020B0503020204020204" charset="-122"/>
                <a:ea typeface="微软雅黑" panose="020B0503020204020204" charset="-122"/>
                <a:cs typeface="微软雅黑" panose="020B0503020204020204" charset="-122"/>
              </a:rPr>
              <a:t>、数据清洗和标注规范文档</a:t>
            </a:r>
            <a:endParaRPr lang="zh-CN" altLang="en-US" sz="1400">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5</a:t>
            </a:r>
            <a:r>
              <a:rPr lang="zh-CN" altLang="en-US" dirty="0">
                <a:sym typeface="+mn-ea"/>
              </a:rPr>
              <a:t>健康与营养咨询数据预处理与数据规范设计</a:t>
            </a:r>
            <a:endParaRPr lang="zh-CN" altLang="en-US" dirty="0">
              <a:sym typeface="+mn-ea"/>
            </a:endParaRPr>
          </a:p>
        </p:txBody>
      </p:sp>
      <p:pic>
        <p:nvPicPr>
          <p:cNvPr id="2" name="图片 1"/>
          <p:cNvPicPr>
            <a:picLocks noChangeAspect="1"/>
          </p:cNvPicPr>
          <p:nvPr/>
        </p:nvPicPr>
        <p:blipFill>
          <a:blip r:embed="rId2"/>
          <a:stretch>
            <a:fillRect/>
          </a:stretch>
        </p:blipFill>
        <p:spPr>
          <a:xfrm>
            <a:off x="2278380" y="1298575"/>
            <a:ext cx="6764020" cy="5125720"/>
          </a:xfrm>
          <a:prstGeom prst="rect">
            <a:avLst/>
          </a:prstGeom>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5</a:t>
            </a:r>
            <a:r>
              <a:rPr lang="zh-CN" altLang="en-US" dirty="0">
                <a:sym typeface="+mn-ea"/>
              </a:rPr>
              <a:t>健康与营养咨询数据预处理与数据规范设计</a:t>
            </a:r>
            <a:endParaRPr lang="zh-CN" altLang="en-US" dirty="0">
              <a:sym typeface="+mn-ea"/>
            </a:endParaRPr>
          </a:p>
        </p:txBody>
      </p:sp>
      <p:pic>
        <p:nvPicPr>
          <p:cNvPr id="3" name="图片 2"/>
          <p:cNvPicPr>
            <a:picLocks noChangeAspect="1"/>
          </p:cNvPicPr>
          <p:nvPr/>
        </p:nvPicPr>
        <p:blipFill>
          <a:blip r:embed="rId2"/>
          <a:stretch>
            <a:fillRect/>
          </a:stretch>
        </p:blipFill>
        <p:spPr>
          <a:xfrm>
            <a:off x="727710" y="1399540"/>
            <a:ext cx="10768330" cy="4230370"/>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5</a:t>
            </a:r>
            <a:r>
              <a:rPr lang="zh-CN" altLang="en-US" dirty="0">
                <a:sym typeface="+mn-ea"/>
              </a:rPr>
              <a:t>健康与营养咨询数据预处理与数据规范设计</a:t>
            </a:r>
            <a:endParaRPr lang="zh-CN" altLang="en-US" dirty="0">
              <a:sym typeface="+mn-ea"/>
            </a:endParaRPr>
          </a:p>
        </p:txBody>
      </p:sp>
      <p:pic>
        <p:nvPicPr>
          <p:cNvPr id="2" name="图片 1"/>
          <p:cNvPicPr>
            <a:picLocks noChangeAspect="1"/>
          </p:cNvPicPr>
          <p:nvPr/>
        </p:nvPicPr>
        <p:blipFill>
          <a:blip r:embed="rId2"/>
          <a:srcRect b="32886"/>
          <a:stretch>
            <a:fillRect/>
          </a:stretch>
        </p:blipFill>
        <p:spPr>
          <a:xfrm>
            <a:off x="1854835" y="1325880"/>
            <a:ext cx="8213090" cy="5014595"/>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5</a:t>
            </a:r>
            <a:r>
              <a:rPr lang="zh-CN" altLang="en-US" dirty="0">
                <a:sym typeface="+mn-ea"/>
              </a:rPr>
              <a:t>健康与营养咨询数据预处理与数据规范设计</a:t>
            </a:r>
            <a:endParaRPr lang="zh-CN" altLang="en-US" dirty="0">
              <a:sym typeface="+mn-ea"/>
            </a:endParaRPr>
          </a:p>
        </p:txBody>
      </p:sp>
      <p:pic>
        <p:nvPicPr>
          <p:cNvPr id="3" name="图片 2"/>
          <p:cNvPicPr>
            <a:picLocks noChangeAspect="1"/>
          </p:cNvPicPr>
          <p:nvPr/>
        </p:nvPicPr>
        <p:blipFill>
          <a:blip r:embed="rId2"/>
          <a:stretch>
            <a:fillRect/>
          </a:stretch>
        </p:blipFill>
        <p:spPr>
          <a:xfrm>
            <a:off x="1104900" y="2042795"/>
            <a:ext cx="9982200" cy="2771775"/>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p:cNvSpPr>
            <a:spLocks noGrp="1"/>
          </p:cNvSpPr>
          <p:nvPr>
            <p:ph type="ctrTitle"/>
            <p:custDataLst>
              <p:tags r:id="rId1"/>
            </p:custDataLst>
          </p:nvPr>
        </p:nvSpPr>
        <p:spPr/>
        <p:txBody>
          <a:bodyPr>
            <a:noAutofit/>
          </a:bodyPr>
          <a:p>
            <a:pPr marL="0" indent="0" algn="l">
              <a:lnSpc>
                <a:spcPct val="100000"/>
              </a:lnSpc>
              <a:spcBef>
                <a:spcPts val="0"/>
              </a:spcBef>
              <a:spcAft>
                <a:spcPts val="0"/>
              </a:spcAft>
              <a:buSzPct val="100000"/>
            </a:pPr>
            <a:r>
              <a:rPr lang="en-US" altLang="zh-CN" sz="4800">
                <a:sym typeface="+mn-ea"/>
              </a:rPr>
              <a:t>2.1 </a:t>
            </a:r>
            <a:r>
              <a:rPr lang="zh-CN" altLang="en-US" sz="4800">
                <a:sym typeface="+mn-ea"/>
              </a:rPr>
              <a:t>数据处理规范制定</a:t>
            </a:r>
            <a:endParaRPr lang="zh-CN" altLang="en-US" sz="4800">
              <a:sym typeface="+mn-ea"/>
            </a:endParaRPr>
          </a:p>
        </p:txBody>
      </p:sp>
      <p:sp>
        <p:nvSpPr>
          <p:cNvPr id="10" name="署名"/>
          <p:cNvSpPr>
            <a:spLocks noGrp="1"/>
          </p:cNvSpPr>
          <p:nvPr>
            <p:ph type="body" sz="quarter" idx="17"/>
            <p:custDataLst>
              <p:tags r:id="rId2"/>
            </p:custDataLst>
          </p:nvPr>
        </p:nvSpPr>
        <p:spPr/>
        <p:txBody>
          <a:bodyPr/>
          <a:p>
            <a:r>
              <a:rPr lang="zh-CN" altLang="en-US"/>
              <a:t>汇报人：祝欣蓉</a:t>
            </a:r>
            <a:endParaRPr lang="zh-CN" altLang="en-US"/>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a:t>
            </a:r>
            <a:r>
              <a:rPr lang="en-US" altLang="zh-CN" dirty="0">
                <a:sym typeface="+mn-ea"/>
              </a:rPr>
              <a:t>5</a:t>
            </a:r>
            <a:r>
              <a:rPr lang="zh-CN" altLang="en-US" dirty="0">
                <a:sym typeface="+mn-ea"/>
              </a:rPr>
              <a:t>健康与营养咨询数据预处理与数据规范设计</a:t>
            </a:r>
            <a:endParaRPr lang="zh-CN" altLang="en-US" dirty="0">
              <a:sym typeface="+mn-ea"/>
            </a:endParaRPr>
          </a:p>
        </p:txBody>
      </p:sp>
      <p:sp>
        <p:nvSpPr>
          <p:cNvPr id="2" name="内容占位符 1"/>
          <p:cNvSpPr>
            <a:spLocks noGrp="1"/>
          </p:cNvSpPr>
          <p:nvPr>
            <p:ph idx="1"/>
          </p:nvPr>
        </p:nvSpPr>
        <p:spPr/>
        <p:txBody>
          <a:bodyPr>
            <a:noAutofit/>
          </a:bodyPr>
          <a:p>
            <a:pPr marL="0" indent="0" fontAlgn="auto">
              <a:lnSpc>
                <a:spcPct val="100000"/>
              </a:lnSpc>
              <a:buNone/>
            </a:pPr>
            <a:r>
              <a:rPr lang="zh-CN" altLang="en-US" sz="1600"/>
              <a:t>数据清洗规范</a:t>
            </a:r>
            <a:endParaRPr lang="zh-CN" altLang="en-US" sz="1600"/>
          </a:p>
          <a:p>
            <a:pPr marL="0" indent="0" fontAlgn="auto">
              <a:lnSpc>
                <a:spcPct val="100000"/>
              </a:lnSpc>
              <a:buNone/>
            </a:pPr>
            <a:r>
              <a:rPr lang="en-US" altLang="zh-CN" sz="1600"/>
              <a:t>1. </a:t>
            </a:r>
            <a:r>
              <a:rPr lang="zh-CN" altLang="en-US" sz="1600"/>
              <a:t>缺失值处理：</a:t>
            </a:r>
            <a:r>
              <a:rPr lang="en-US" altLang="zh-CN" sz="1600"/>
              <a:t>- </a:t>
            </a:r>
            <a:r>
              <a:rPr lang="zh-CN" altLang="en-US" sz="1600"/>
              <a:t>删除含有缺失值的行。</a:t>
            </a:r>
            <a:endParaRPr lang="zh-CN" altLang="en-US" sz="1600"/>
          </a:p>
          <a:p>
            <a:pPr marL="0" indent="0" fontAlgn="auto">
              <a:lnSpc>
                <a:spcPct val="100000"/>
              </a:lnSpc>
              <a:buNone/>
            </a:pPr>
            <a:r>
              <a:rPr lang="en-US" altLang="zh-CN" sz="1600"/>
              <a:t>2. </a:t>
            </a:r>
            <a:r>
              <a:rPr lang="zh-CN" altLang="en-US" sz="1600"/>
              <a:t>数据类型转换：</a:t>
            </a:r>
            <a:endParaRPr lang="zh-CN" altLang="en-US" sz="1600"/>
          </a:p>
          <a:p>
            <a:pPr marL="0" indent="0" fontAlgn="auto">
              <a:lnSpc>
                <a:spcPct val="100000"/>
              </a:lnSpc>
              <a:buNone/>
            </a:pPr>
            <a:r>
              <a:rPr lang="en-US" altLang="zh-CN" sz="1600"/>
              <a:t>   - </a:t>
            </a:r>
            <a:r>
              <a:rPr lang="zh-CN" altLang="en-US" sz="1600"/>
              <a:t>将</a:t>
            </a:r>
            <a:r>
              <a:rPr lang="en-US" altLang="zh-CN" sz="1600"/>
              <a:t> `How important is exercise to you ?` </a:t>
            </a:r>
            <a:r>
              <a:rPr lang="zh-CN" altLang="en-US" sz="1600"/>
              <a:t>列转换为整数类型。</a:t>
            </a:r>
            <a:endParaRPr lang="zh-CN" altLang="en-US" sz="1600"/>
          </a:p>
          <a:p>
            <a:pPr marL="0" indent="0" fontAlgn="auto">
              <a:lnSpc>
                <a:spcPct val="100000"/>
              </a:lnSpc>
              <a:buNone/>
            </a:pPr>
            <a:r>
              <a:rPr lang="en-US" altLang="zh-CN" sz="1600"/>
              <a:t>3. </a:t>
            </a:r>
            <a:r>
              <a:rPr lang="zh-CN" altLang="en-US" sz="1600"/>
              <a:t>数据去重：</a:t>
            </a:r>
            <a:endParaRPr lang="zh-CN" altLang="en-US" sz="1600"/>
          </a:p>
          <a:p>
            <a:pPr marL="0" indent="0" fontAlgn="auto">
              <a:lnSpc>
                <a:spcPct val="100000"/>
              </a:lnSpc>
              <a:buNone/>
            </a:pPr>
            <a:r>
              <a:rPr lang="en-US" altLang="zh-CN" sz="1600"/>
              <a:t>   - </a:t>
            </a:r>
            <a:r>
              <a:rPr lang="zh-CN" altLang="en-US" sz="1600"/>
              <a:t>检查数据集中的重复值并删除所有重复值，记录删除的行数。</a:t>
            </a:r>
            <a:endParaRPr lang="zh-CN" altLang="en-US" sz="1600"/>
          </a:p>
          <a:p>
            <a:pPr marL="0" indent="0" fontAlgn="auto">
              <a:lnSpc>
                <a:spcPct val="100000"/>
              </a:lnSpc>
              <a:buNone/>
            </a:pPr>
            <a:endParaRPr lang="en-US" altLang="zh-CN" sz="1600"/>
          </a:p>
          <a:p>
            <a:pPr marL="0" indent="0" fontAlgn="auto">
              <a:lnSpc>
                <a:spcPct val="100000"/>
              </a:lnSpc>
              <a:buNone/>
            </a:pPr>
            <a:r>
              <a:rPr lang="zh-CN" altLang="en-US" sz="1600"/>
              <a:t>数据标注规范</a:t>
            </a:r>
            <a:endParaRPr lang="zh-CN" altLang="en-US" sz="1600"/>
          </a:p>
          <a:p>
            <a:pPr marL="0" indent="0" fontAlgn="auto">
              <a:lnSpc>
                <a:spcPct val="100000"/>
              </a:lnSpc>
              <a:buNone/>
            </a:pPr>
            <a:r>
              <a:rPr lang="en-US" altLang="zh-CN" sz="1600"/>
              <a:t>1. </a:t>
            </a:r>
            <a:r>
              <a:rPr lang="zh-CN" altLang="en-US" sz="1600"/>
              <a:t>归一化处理：</a:t>
            </a:r>
            <a:endParaRPr lang="zh-CN" altLang="en-US" sz="1600"/>
          </a:p>
          <a:p>
            <a:pPr marL="0" indent="0" fontAlgn="auto">
              <a:lnSpc>
                <a:spcPct val="100000"/>
              </a:lnSpc>
              <a:buNone/>
            </a:pPr>
            <a:r>
              <a:rPr lang="en-US" altLang="zh-CN" sz="1600"/>
              <a:t>   - </a:t>
            </a:r>
            <a:r>
              <a:rPr lang="zh-CN" altLang="en-US" sz="1600"/>
              <a:t>使用</a:t>
            </a:r>
            <a:r>
              <a:rPr lang="en-US" altLang="zh-CN" sz="1600"/>
              <a:t> `LabelEncoder` </a:t>
            </a:r>
            <a:r>
              <a:rPr lang="zh-CN" altLang="en-US" sz="1600"/>
              <a:t>对</a:t>
            </a:r>
            <a:r>
              <a:rPr lang="en-US" altLang="zh-CN" sz="1600"/>
              <a:t> `How do you describe your current level of fitness ?` </a:t>
            </a:r>
            <a:r>
              <a:rPr lang="zh-CN" altLang="en-US" sz="1600"/>
              <a:t>列进行编码。</a:t>
            </a:r>
            <a:endParaRPr lang="zh-CN" altLang="en-US" sz="1600"/>
          </a:p>
          <a:p>
            <a:pPr marL="0" indent="0" fontAlgn="auto">
              <a:lnSpc>
                <a:spcPct val="100000"/>
              </a:lnSpc>
              <a:buNone/>
            </a:pPr>
            <a:r>
              <a:rPr lang="en-US" altLang="zh-CN" sz="1600"/>
              <a:t>2. </a:t>
            </a:r>
            <a:r>
              <a:rPr lang="zh-CN" altLang="en-US" sz="1600"/>
              <a:t>统计分析：</a:t>
            </a:r>
            <a:endParaRPr lang="zh-CN" altLang="en-US" sz="1600"/>
          </a:p>
          <a:p>
            <a:pPr marL="0" indent="0" fontAlgn="auto">
              <a:lnSpc>
                <a:spcPct val="100000"/>
              </a:lnSpc>
              <a:buNone/>
            </a:pPr>
            <a:r>
              <a:rPr lang="en-US" altLang="zh-CN" sz="1600"/>
              <a:t>   - </a:t>
            </a:r>
            <a:r>
              <a:rPr lang="zh-CN" altLang="en-US" sz="1600"/>
              <a:t>统计不同健身频率的分布情况，并使用饼图可视化。</a:t>
            </a:r>
            <a:endParaRPr lang="zh-CN" altLang="en-US" sz="1600"/>
          </a:p>
          <a:p>
            <a:pPr marL="0" indent="0" fontAlgn="auto">
              <a:lnSpc>
                <a:spcPct val="100000"/>
              </a:lnSpc>
              <a:buNone/>
            </a:pPr>
            <a:r>
              <a:rPr lang="en-US" altLang="zh-CN" sz="1600"/>
              <a:t>   - </a:t>
            </a:r>
            <a:r>
              <a:rPr lang="zh-CN" altLang="en-US" sz="1600"/>
              <a:t>统计不同饮食习惯人群的体质指数（</a:t>
            </a:r>
            <a:r>
              <a:rPr lang="en-US" altLang="zh-CN" sz="1600"/>
              <a:t>BMI</a:t>
            </a:r>
            <a:r>
              <a:rPr lang="zh-CN" altLang="en-US" sz="1600"/>
              <a:t>）均值，并使用柱状图可视化。</a:t>
            </a:r>
            <a:endParaRPr lang="zh-CN" altLang="en-US" sz="1600"/>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p:cNvSpPr>
            <a:spLocks noGrp="1"/>
          </p:cNvSpPr>
          <p:nvPr>
            <p:ph type="ctrTitle"/>
            <p:custDataLst>
              <p:tags r:id="rId1"/>
            </p:custDataLst>
          </p:nvPr>
        </p:nvSpPr>
        <p:spPr/>
        <p:txBody>
          <a:bodyPr>
            <a:noAutofit/>
          </a:bodyPr>
          <a:p>
            <a:pPr marL="0" indent="0" algn="l">
              <a:lnSpc>
                <a:spcPct val="100000"/>
              </a:lnSpc>
              <a:spcBef>
                <a:spcPts val="0"/>
              </a:spcBef>
              <a:spcAft>
                <a:spcPts val="0"/>
              </a:spcAft>
              <a:buSzPct val="100000"/>
            </a:pPr>
            <a:r>
              <a:rPr lang="en-US" altLang="zh-CN" sz="4800">
                <a:sym typeface="+mn-ea"/>
              </a:rPr>
              <a:t>2.2 </a:t>
            </a:r>
            <a:r>
              <a:rPr lang="zh-CN" altLang="en-US" sz="4800">
                <a:sym typeface="+mn-ea"/>
              </a:rPr>
              <a:t>测试</a:t>
            </a:r>
            <a:endParaRPr lang="zh-CN" altLang="en-US" sz="4800">
              <a:sym typeface="+mn-ea"/>
            </a:endParaRPr>
          </a:p>
        </p:txBody>
      </p:sp>
      <p:sp>
        <p:nvSpPr>
          <p:cNvPr id="10" name="署名"/>
          <p:cNvSpPr>
            <a:spLocks noGrp="1"/>
          </p:cNvSpPr>
          <p:nvPr>
            <p:ph type="body" sz="quarter" idx="17"/>
            <p:custDataLst>
              <p:tags r:id="rId2"/>
            </p:custDataLst>
          </p:nvPr>
        </p:nvSpPr>
        <p:spPr/>
        <p:txBody>
          <a:bodyPr/>
          <a:p>
            <a:r>
              <a:rPr lang="zh-CN" altLang="en-US"/>
              <a:t>汇报人：祝欣蓉</a:t>
            </a:r>
            <a:endParaRPr lang="zh-CN" altLang="en-US"/>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custDataLst>
              <p:tags r:id="rId1"/>
            </p:custDataLst>
          </p:nvPr>
        </p:nvSpPr>
        <p:spPr>
          <a:xfrm>
            <a:off x="1120315" y="1505623"/>
            <a:ext cx="3499521" cy="4044275"/>
          </a:xfrm>
          <a:custGeom>
            <a:avLst/>
            <a:gdLst/>
            <a:ahLst/>
            <a:cxnLst/>
            <a:rect l="l" t="t" r="r" b="b"/>
            <a:pathLst>
              <a:path w="2665729" h="2665729">
                <a:moveTo>
                  <a:pt x="0" y="0"/>
                </a:moveTo>
                <a:lnTo>
                  <a:pt x="2665708" y="0"/>
                </a:lnTo>
                <a:lnTo>
                  <a:pt x="2665708" y="2665708"/>
                </a:lnTo>
                <a:lnTo>
                  <a:pt x="0" y="2665708"/>
                </a:lnTo>
                <a:lnTo>
                  <a:pt x="0" y="0"/>
                </a:lnTo>
                <a:close/>
              </a:path>
            </a:pathLst>
          </a:custGeom>
          <a:solidFill>
            <a:schemeClr val="accent1"/>
          </a:solidFill>
        </p:spPr>
        <p:txBody>
          <a:bodyPr wrap="square" lIns="0" tIns="0" rIns="0" bIns="0" rtlCol="0"/>
          <a:lstStyle/>
          <a:p>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 name="object 4"/>
          <p:cNvSpPr/>
          <p:nvPr>
            <p:custDataLst>
              <p:tags r:id="rId2"/>
            </p:custDataLst>
          </p:nvPr>
        </p:nvSpPr>
        <p:spPr>
          <a:xfrm>
            <a:off x="1663591" y="2204864"/>
            <a:ext cx="2412968" cy="2160240"/>
          </a:xfrm>
          <a:prstGeom prst="rect">
            <a:avLst/>
          </a:prstGeom>
          <a:blipFill>
            <a:blip r:embed="rId3" cstate="print"/>
            <a:stretch>
              <a:fillRect/>
            </a:stretch>
          </a:blipFill>
        </p:spPr>
        <p:txBody>
          <a:bodyPr wrap="square" lIns="0" tIns="0" rIns="0" bIns="0" rtlCol="0"/>
          <a:lstStyle/>
          <a:p>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 name="object 5"/>
          <p:cNvSpPr txBox="1"/>
          <p:nvPr>
            <p:custDataLst>
              <p:tags r:id="rId4"/>
            </p:custDataLst>
          </p:nvPr>
        </p:nvSpPr>
        <p:spPr>
          <a:xfrm>
            <a:off x="4996882" y="1905506"/>
            <a:ext cx="6159500" cy="3048635"/>
          </a:xfrm>
          <a:prstGeom prst="rect">
            <a:avLst/>
          </a:prstGeom>
          <a:ln>
            <a:solidFill>
              <a:schemeClr val="tx1"/>
            </a:solidFill>
            <a:prstDash val="dashDot"/>
          </a:ln>
        </p:spPr>
        <p:txBody>
          <a:bodyPr vert="horz" wrap="square" lIns="0" tIns="0" rIns="0" bIns="0" rtlCol="0">
            <a:normAutofit/>
          </a:bodyPr>
          <a:lstStyle/>
          <a:p>
            <a:pPr marL="355600" indent="-342900">
              <a:lnSpc>
                <a:spcPct val="100000"/>
              </a:lnSpc>
              <a:buFont typeface="Arial" panose="020B0604020202020204" pitchFamily="34" charset="0"/>
              <a:buChar char="•"/>
              <a:tabLst>
                <a:tab pos="297815" algn="l"/>
                <a:tab pos="298450" algn="l"/>
              </a:tabLst>
            </a:pPr>
            <a:r>
              <a:rPr lang="zh-CN" altLang="en-US" sz="2200" b="1" spc="-5" dirty="0">
                <a:solidFill>
                  <a:schemeClr val="tx1"/>
                </a:solidFill>
                <a:cs typeface="Huawei Sans" panose="020C0503030203020204" pitchFamily="34" charset="0"/>
                <a:sym typeface="Huawei Sans" panose="020C0503030203020204" pitchFamily="34" charset="0"/>
              </a:rPr>
              <a:t>泛化能力</a:t>
            </a:r>
            <a:endParaRPr lang="en-US" altLang="zh-CN" sz="2200" b="1" spc="-5" dirty="0">
              <a:solidFill>
                <a:schemeClr val="tx1"/>
              </a:solidFill>
              <a:cs typeface="Huawei Sans" panose="020C0503030203020204" pitchFamily="34" charset="0"/>
              <a:sym typeface="Huawei Sans" panose="020C0503030203020204" pitchFamily="34" charset="0"/>
            </a:endParaRPr>
          </a:p>
          <a:p>
            <a:pPr marL="469900" lvl="1">
              <a:tabLst>
                <a:tab pos="297815" algn="l"/>
                <a:tab pos="298450" algn="l"/>
              </a:tabLst>
            </a:pPr>
            <a:r>
              <a:rPr lang="zh-CN" altLang="en-US" sz="2200" spc="-5" dirty="0">
                <a:solidFill>
                  <a:schemeClr val="tx1"/>
                </a:solidFill>
                <a:cs typeface="Huawei Sans" panose="020C0503030203020204" pitchFamily="34" charset="0"/>
                <a:sym typeface="Huawei Sans" panose="020C0503030203020204" pitchFamily="34" charset="0"/>
              </a:rPr>
              <a:t>能否在实际的业务数据也能预测准确</a:t>
            </a:r>
            <a:endParaRPr lang="en-US" altLang="zh-CN" sz="2200" spc="-5" dirty="0">
              <a:solidFill>
                <a:schemeClr val="tx1"/>
              </a:solidFill>
              <a:cs typeface="Huawei Sans" panose="020C0503030203020204" pitchFamily="34" charset="0"/>
              <a:sym typeface="Huawei Sans" panose="020C0503030203020204" pitchFamily="34" charset="0"/>
            </a:endParaRPr>
          </a:p>
          <a:p>
            <a:pPr marL="469900" lvl="1">
              <a:tabLst>
                <a:tab pos="297815" algn="l"/>
                <a:tab pos="298450" algn="l"/>
              </a:tabLst>
            </a:pPr>
            <a:endParaRPr lang="en-US" sz="2200" b="1" spc="-5" dirty="0">
              <a:solidFill>
                <a:schemeClr val="tx1"/>
              </a:solidFill>
              <a:cs typeface="Huawei Sans" panose="020C0503030203020204" pitchFamily="34" charset="0"/>
              <a:sym typeface="Huawei Sans" panose="020C0503030203020204" pitchFamily="34" charset="0"/>
            </a:endParaRPr>
          </a:p>
          <a:p>
            <a:pPr marL="355600" indent="-342900">
              <a:lnSpc>
                <a:spcPct val="100000"/>
              </a:lnSpc>
              <a:buFont typeface="Arial" panose="020B0604020202020204" pitchFamily="34" charset="0"/>
              <a:buChar char="•"/>
              <a:tabLst>
                <a:tab pos="297815" algn="l"/>
                <a:tab pos="298450" algn="l"/>
              </a:tabLst>
            </a:pPr>
            <a:r>
              <a:rPr lang="zh-CN" altLang="en-US" sz="2200" b="1" spc="-5" dirty="0">
                <a:solidFill>
                  <a:schemeClr val="tx1"/>
                </a:solidFill>
                <a:cs typeface="Huawei Sans" panose="020C0503030203020204" pitchFamily="34" charset="0"/>
                <a:sym typeface="Huawei Sans" panose="020C0503030203020204" pitchFamily="34" charset="0"/>
              </a:rPr>
              <a:t>可解释性</a:t>
            </a:r>
            <a:endParaRPr lang="en-US" altLang="zh-CN" sz="2200" b="1" spc="-5" dirty="0">
              <a:solidFill>
                <a:schemeClr val="tx1"/>
              </a:solidFill>
              <a:cs typeface="Huawei Sans" panose="020C0503030203020204" pitchFamily="34" charset="0"/>
              <a:sym typeface="Huawei Sans" panose="020C0503030203020204" pitchFamily="34" charset="0"/>
            </a:endParaRPr>
          </a:p>
          <a:p>
            <a:pPr marL="469900" lvl="1">
              <a:tabLst>
                <a:tab pos="297815" algn="l"/>
                <a:tab pos="298450" algn="l"/>
              </a:tabLst>
            </a:pPr>
            <a:r>
              <a:rPr lang="zh-CN" altLang="en-US" sz="2200" spc="-5" dirty="0">
                <a:solidFill>
                  <a:schemeClr val="tx1"/>
                </a:solidFill>
                <a:cs typeface="Huawei Sans" panose="020C0503030203020204" pitchFamily="34" charset="0"/>
                <a:sym typeface="Huawei Sans" panose="020C0503030203020204" pitchFamily="34" charset="0"/>
              </a:rPr>
              <a:t>预测的结果是否容易被解释</a:t>
            </a:r>
            <a:endParaRPr lang="en-US" altLang="zh-CN" sz="2200" spc="-5" dirty="0">
              <a:solidFill>
                <a:schemeClr val="tx1"/>
              </a:solidFill>
              <a:cs typeface="Huawei Sans" panose="020C0503030203020204" pitchFamily="34" charset="0"/>
              <a:sym typeface="Huawei Sans" panose="020C0503030203020204" pitchFamily="34" charset="0"/>
            </a:endParaRPr>
          </a:p>
          <a:p>
            <a:pPr marL="469900" lvl="1">
              <a:tabLst>
                <a:tab pos="297815" algn="l"/>
                <a:tab pos="298450" algn="l"/>
              </a:tabLst>
            </a:pPr>
            <a:endParaRPr lang="en-US" altLang="zh-CN" sz="2200" b="1" dirty="0">
              <a:solidFill>
                <a:schemeClr val="tx1"/>
              </a:solidFill>
              <a:cs typeface="Huawei Sans" panose="020C0503030203020204" pitchFamily="34" charset="0"/>
              <a:sym typeface="Huawei Sans" panose="020C0503030203020204" pitchFamily="34" charset="0"/>
            </a:endParaRPr>
          </a:p>
          <a:p>
            <a:pPr marL="355600" indent="-342900">
              <a:lnSpc>
                <a:spcPct val="100000"/>
              </a:lnSpc>
              <a:spcBef>
                <a:spcPts val="5"/>
              </a:spcBef>
              <a:buFont typeface="Arial" panose="020B0604020202020204" pitchFamily="34" charset="0"/>
              <a:buChar char="•"/>
              <a:tabLst>
                <a:tab pos="297815" algn="l"/>
                <a:tab pos="298450" algn="l"/>
              </a:tabLst>
            </a:pPr>
            <a:r>
              <a:rPr lang="zh-CN" altLang="en-US" sz="2200" b="1" dirty="0">
                <a:solidFill>
                  <a:schemeClr val="tx1"/>
                </a:solidFill>
                <a:cs typeface="Huawei Sans" panose="020C0503030203020204" pitchFamily="34" charset="0"/>
                <a:sym typeface="Huawei Sans" panose="020C0503030203020204" pitchFamily="34" charset="0"/>
              </a:rPr>
              <a:t>预测速率</a:t>
            </a:r>
            <a:endParaRPr lang="en-US" altLang="zh-CN" sz="2200" dirty="0">
              <a:solidFill>
                <a:schemeClr val="tx1"/>
              </a:solidFill>
              <a:cs typeface="Huawei Sans" panose="020C0503030203020204" pitchFamily="34" charset="0"/>
              <a:sym typeface="Huawei Sans" panose="020C0503030203020204" pitchFamily="34" charset="0"/>
            </a:endParaRPr>
          </a:p>
          <a:p>
            <a:pPr marL="469900" lvl="1">
              <a:spcBef>
                <a:spcPts val="5"/>
              </a:spcBef>
              <a:tabLst>
                <a:tab pos="297815" algn="l"/>
                <a:tab pos="298450" algn="l"/>
              </a:tabLst>
            </a:pPr>
            <a:r>
              <a:rPr lang="zh-CN" altLang="en-US" sz="2200" dirty="0">
                <a:solidFill>
                  <a:schemeClr val="tx1"/>
                </a:solidFill>
                <a:cs typeface="Huawei Sans" panose="020C0503030203020204" pitchFamily="34" charset="0"/>
                <a:sym typeface="Huawei Sans" panose="020C0503030203020204" pitchFamily="34" charset="0"/>
              </a:rPr>
              <a:t>每一条数据的预测需要多长时间</a:t>
            </a:r>
            <a:endParaRPr lang="en-US" altLang="zh-CN" sz="2200" dirty="0">
              <a:solidFill>
                <a:schemeClr val="tx1"/>
              </a:solidFill>
              <a:cs typeface="Huawei Sans" panose="020C0503030203020204" pitchFamily="34" charset="0"/>
              <a:sym typeface="Huawei Sans" panose="020C0503030203020204" pitchFamily="34" charset="0"/>
            </a:endParaRPr>
          </a:p>
          <a:p>
            <a:pPr marL="469900" lvl="1">
              <a:spcBef>
                <a:spcPts val="5"/>
              </a:spcBef>
              <a:tabLst>
                <a:tab pos="297815" algn="l"/>
                <a:tab pos="298450" algn="l"/>
              </a:tabLst>
            </a:pPr>
            <a:endParaRPr lang="en-US" altLang="zh-CN" sz="2200" dirty="0">
              <a:solidFill>
                <a:schemeClr val="tx1"/>
              </a:solidFill>
              <a:cs typeface="Huawei Sans" panose="020C0503030203020204" pitchFamily="34" charset="0"/>
              <a:sym typeface="Huawei Sans" panose="020C0503030203020204" pitchFamily="34" charset="0"/>
            </a:endParaRPr>
          </a:p>
        </p:txBody>
      </p:sp>
      <p:sp>
        <p:nvSpPr>
          <p:cNvPr id="8" name="标题 7"/>
          <p:cNvSpPr>
            <a:spLocks noGrp="1"/>
          </p:cNvSpPr>
          <p:nvPr>
            <p:ph type="title"/>
            <p:custDataLst>
              <p:tags r:id="rId5"/>
            </p:custDataLst>
          </p:nvPr>
        </p:nvSpPr>
        <p:spPr/>
        <p:txBody>
          <a:bodyPr vert="horz" wrap="square" lIns="0" tIns="0" rIns="0" bIns="0" rtlCol="0" anchor="b" anchorCtr="0">
            <a:normAutofit/>
          </a:bodyPr>
          <a:lstStyle/>
          <a:p>
            <a:pPr lvl="0" algn="l">
              <a:buClrTx/>
              <a:buSzTx/>
              <a:buFontTx/>
            </a:pPr>
            <a:r>
              <a:rPr lang="zh-CN" altLang="en-US" dirty="0">
                <a:sym typeface="+mn-ea"/>
              </a:rPr>
              <a:t>什么是好的模型？</a:t>
            </a:r>
            <a:endParaRPr lang="zh-CN" altLang="en-US" dirty="0">
              <a:sym typeface="+mn-ea"/>
            </a:endParaRPr>
          </a:p>
        </p:txBody>
      </p:sp>
    </p:spTree>
    <p:custDataLst>
      <p:tags r:id="rId6"/>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vert="horz" wrap="square" lIns="0" tIns="0" rIns="0" bIns="0" rtlCol="0" anchor="b" anchorCtr="0">
            <a:normAutofit/>
          </a:bodyPr>
          <a:lstStyle/>
          <a:p>
            <a:pPr lvl="0" algn="l">
              <a:buClrTx/>
              <a:buSzTx/>
              <a:buFontTx/>
            </a:pPr>
            <a:r>
              <a:rPr lang="zh-CN" altLang="en-US" dirty="0">
                <a:sym typeface="+mn-ea"/>
              </a:rPr>
              <a:t>模型的有效性</a:t>
            </a:r>
            <a:r>
              <a:rPr lang="zh-CN" altLang="en-US" dirty="0">
                <a:sym typeface="+mn-ea"/>
              </a:rPr>
              <a:t> (1)</a:t>
            </a:r>
            <a:endParaRPr lang="zh-CN" altLang="en-US" dirty="0">
              <a:sym typeface="+mn-ea"/>
            </a:endParaRPr>
          </a:p>
        </p:txBody>
      </p:sp>
      <p:sp>
        <p:nvSpPr>
          <p:cNvPr id="4" name="文本占位符 2"/>
          <p:cNvSpPr>
            <a:spLocks noGrp="1"/>
          </p:cNvSpPr>
          <p:nvPr>
            <p:custDataLst>
              <p:tags r:id="rId2"/>
            </p:custDataLst>
          </p:nvPr>
        </p:nvSpPr>
        <p:spPr>
          <a:xfrm>
            <a:off x="695960" y="1301749"/>
            <a:ext cx="10800000" cy="4873625"/>
          </a:xfrm>
          <a:prstGeom prst="rect">
            <a:avLst/>
          </a:prstGeom>
          <a:noFill/>
          <a:ln w="9525">
            <a:noFill/>
            <a:miter lim="800000"/>
          </a:ln>
        </p:spPr>
        <p:txBody>
          <a:bodyPr vert="horz" wrap="square" lIns="80141" tIns="40071" rIns="80141" bIns="40071" numCol="1" anchor="t" anchorCtr="0" compatLnSpc="1">
            <a:normAutofit/>
          </a:bodyPr>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baseline="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baseline="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latin typeface="+mn-lt"/>
                <a:ea typeface="+mn-ea"/>
                <a:sym typeface="Huawei Sans" panose="020C0503030203020204" pitchFamily="34" charset="0"/>
              </a:rPr>
              <a:t>泛化能力：机器学习的目标是使学得的模型能够很好的适用于新的样本，而不是仅仅在训练样本上工作的很好，学得的模型适用于新样本的能力称为泛化能力，也称为鲁棒性。</a:t>
            </a:r>
            <a:endParaRPr lang="zh-CN" altLang="en-US" dirty="0">
              <a:solidFill>
                <a:schemeClr val="tx1"/>
              </a:solidFill>
              <a:latin typeface="+mn-lt"/>
              <a:ea typeface="+mn-ea"/>
              <a:sym typeface="Huawei Sans" panose="020C0503030203020204" pitchFamily="34" charset="0"/>
            </a:endParaRPr>
          </a:p>
          <a:p>
            <a:r>
              <a:rPr lang="zh-CN" altLang="en-US" dirty="0">
                <a:solidFill>
                  <a:schemeClr val="tx1"/>
                </a:solidFill>
                <a:latin typeface="+mn-lt"/>
                <a:ea typeface="+mn-ea"/>
                <a:sym typeface="Huawei Sans" panose="020C0503030203020204" pitchFamily="34" charset="0"/>
              </a:rPr>
              <a:t>误差：学习到的模型在样本上的预测结果与样本的真实结果之间的差 。</a:t>
            </a:r>
            <a:endParaRPr lang="zh-CN" altLang="en-US" dirty="0">
              <a:solidFill>
                <a:schemeClr val="tx1"/>
              </a:solidFill>
              <a:latin typeface="+mn-lt"/>
              <a:ea typeface="+mn-ea"/>
              <a:sym typeface="Huawei Sans" panose="020C0503030203020204" pitchFamily="34" charset="0"/>
            </a:endParaRPr>
          </a:p>
          <a:p>
            <a:pPr lvl="1"/>
            <a:r>
              <a:rPr lang="zh-CN" altLang="en-US" dirty="0">
                <a:solidFill>
                  <a:schemeClr val="tx1"/>
                </a:solidFill>
                <a:latin typeface="+mn-lt"/>
                <a:ea typeface="+mn-ea"/>
                <a:sym typeface="Huawei Sans" panose="020C0503030203020204" pitchFamily="34" charset="0"/>
              </a:rPr>
              <a:t>训练误差：模型在训练集上的误差。</a:t>
            </a:r>
            <a:endParaRPr lang="en-US" altLang="zh-CN" dirty="0">
              <a:solidFill>
                <a:schemeClr val="tx1"/>
              </a:solidFill>
              <a:latin typeface="+mn-lt"/>
              <a:ea typeface="+mn-ea"/>
              <a:sym typeface="Huawei Sans" panose="020C0503030203020204" pitchFamily="34" charset="0"/>
            </a:endParaRPr>
          </a:p>
          <a:p>
            <a:pPr lvl="1"/>
            <a:r>
              <a:rPr lang="zh-CN" altLang="en-US" dirty="0">
                <a:solidFill>
                  <a:schemeClr val="tx1"/>
                </a:solidFill>
                <a:latin typeface="+mn-lt"/>
                <a:ea typeface="+mn-ea"/>
                <a:sym typeface="Huawei Sans" panose="020C0503030203020204" pitchFamily="34" charset="0"/>
              </a:rPr>
              <a:t>泛化误差：在新样本上的误差。显然，我们更希望得到泛化误差小的模型。</a:t>
            </a:r>
            <a:endParaRPr lang="zh-CN" altLang="en-US" dirty="0">
              <a:solidFill>
                <a:schemeClr val="tx1"/>
              </a:solidFill>
              <a:latin typeface="+mn-lt"/>
              <a:ea typeface="+mn-ea"/>
              <a:sym typeface="Huawei Sans" panose="020C0503030203020204" pitchFamily="34" charset="0"/>
            </a:endParaRPr>
          </a:p>
          <a:p>
            <a:r>
              <a:rPr lang="zh-CN" altLang="en-US" dirty="0">
                <a:solidFill>
                  <a:schemeClr val="tx1"/>
                </a:solidFill>
                <a:latin typeface="+mn-lt"/>
                <a:ea typeface="+mn-ea"/>
                <a:sym typeface="Huawei Sans" panose="020C0503030203020204" pitchFamily="34" charset="0"/>
              </a:rPr>
              <a:t>欠拟合：如果训练误差很大的现象。</a:t>
            </a:r>
            <a:endParaRPr lang="zh-CN" altLang="en-US" dirty="0">
              <a:solidFill>
                <a:schemeClr val="tx1"/>
              </a:solidFill>
              <a:latin typeface="+mn-lt"/>
              <a:ea typeface="+mn-ea"/>
              <a:sym typeface="Huawei Sans" panose="020C0503030203020204" pitchFamily="34" charset="0"/>
            </a:endParaRPr>
          </a:p>
          <a:p>
            <a:r>
              <a:rPr lang="zh-CN" altLang="en-US" dirty="0">
                <a:solidFill>
                  <a:schemeClr val="tx1"/>
                </a:solidFill>
                <a:latin typeface="+mn-lt"/>
                <a:ea typeface="+mn-ea"/>
                <a:sym typeface="Huawei Sans" panose="020C0503030203020204" pitchFamily="34" charset="0"/>
              </a:rPr>
              <a:t>过拟合：如果学得的模型的训练误差很小，而泛化能力较弱即泛化误差较大的现象。</a:t>
            </a:r>
            <a:endParaRPr lang="en-US" altLang="zh-CN" dirty="0">
              <a:solidFill>
                <a:schemeClr val="tx1"/>
              </a:solidFill>
              <a:latin typeface="+mn-lt"/>
              <a:ea typeface="+mn-ea"/>
              <a:sym typeface="Huawei Sans" panose="020C0503030203020204" pitchFamily="34" charset="0"/>
            </a:endParaRPr>
          </a:p>
          <a:p>
            <a:endParaRPr lang="en-US" altLang="zh-CN" dirty="0">
              <a:solidFill>
                <a:schemeClr val="tx1"/>
              </a:solidFill>
              <a:latin typeface="+mn-lt"/>
              <a:ea typeface="+mn-ea"/>
              <a:sym typeface="Huawei Sans" panose="020C0503030203020204" pitchFamily="34" charset="0"/>
            </a:endParaRPr>
          </a:p>
        </p:txBody>
      </p:sp>
    </p:spTree>
    <p:custDataLst>
      <p:tags r:id="rId3"/>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custDataLst>
              <p:tags r:id="rId1"/>
            </p:custDataLst>
          </p:nvPr>
        </p:nvSpPr>
        <p:spPr>
          <a:xfrm>
            <a:off x="455612" y="1047750"/>
            <a:ext cx="11293475" cy="4879805"/>
          </a:xfrm>
          <a:prstGeom prst="rect">
            <a:avLst/>
          </a:prstGeom>
          <a:noFill/>
          <a:ln w="9525">
            <a:noFill/>
            <a:miter lim="800000"/>
          </a:ln>
        </p:spPr>
        <p:txBody>
          <a:bodyPr vert="horz" wrap="square" lIns="80141" tIns="40071" rIns="80141" bIns="40071" numCol="1" anchor="t" anchorCtr="0" compatLnSpc="1">
            <a:normAutofit/>
          </a:bodyPr>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baseline="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baseline="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chemeClr val="tx1"/>
                </a:solidFill>
                <a:latin typeface="+mn-lt"/>
                <a:ea typeface="+mn-ea"/>
                <a:sym typeface="Huawei Sans" panose="020C0503030203020204" pitchFamily="34" charset="0"/>
              </a:rPr>
              <a:t>模型的容量：指其拟合各种函数的能力，也称为模型的复杂度。</a:t>
            </a:r>
            <a:endParaRPr lang="en-US" altLang="zh-CN">
              <a:solidFill>
                <a:schemeClr val="tx1"/>
              </a:solidFill>
              <a:latin typeface="+mn-lt"/>
              <a:ea typeface="+mn-ea"/>
              <a:sym typeface="Huawei Sans" panose="020C0503030203020204" pitchFamily="34" charset="0"/>
            </a:endParaRPr>
          </a:p>
          <a:p>
            <a:pPr lvl="1"/>
            <a:r>
              <a:rPr lang="zh-CN" altLang="en-US">
                <a:solidFill>
                  <a:schemeClr val="tx1"/>
                </a:solidFill>
                <a:latin typeface="+mn-lt"/>
                <a:ea typeface="+mn-ea"/>
                <a:sym typeface="Huawei Sans" panose="020C0503030203020204" pitchFamily="34" charset="0"/>
              </a:rPr>
              <a:t>容量适合于执行任务的复杂度和所提供训练数据的数量时，算法效果通常会最佳；</a:t>
            </a:r>
            <a:endParaRPr lang="en-US" altLang="zh-CN">
              <a:solidFill>
                <a:schemeClr val="tx1"/>
              </a:solidFill>
              <a:latin typeface="+mn-lt"/>
              <a:ea typeface="+mn-ea"/>
              <a:sym typeface="Huawei Sans" panose="020C0503030203020204" pitchFamily="34" charset="0"/>
            </a:endParaRPr>
          </a:p>
          <a:p>
            <a:pPr lvl="1"/>
            <a:r>
              <a:rPr lang="zh-CN" altLang="en-US">
                <a:solidFill>
                  <a:schemeClr val="tx1"/>
                </a:solidFill>
                <a:latin typeface="+mn-lt"/>
                <a:ea typeface="+mn-ea"/>
                <a:sym typeface="Huawei Sans" panose="020C0503030203020204" pitchFamily="34" charset="0"/>
              </a:rPr>
              <a:t>容量不足的模型不能解决复杂任务，可能出现欠拟合；</a:t>
            </a:r>
            <a:endParaRPr lang="en-US" altLang="zh-CN">
              <a:solidFill>
                <a:schemeClr val="tx1"/>
              </a:solidFill>
              <a:latin typeface="+mn-lt"/>
              <a:ea typeface="+mn-ea"/>
              <a:sym typeface="Huawei Sans" panose="020C0503030203020204" pitchFamily="34" charset="0"/>
            </a:endParaRPr>
          </a:p>
          <a:p>
            <a:pPr lvl="1"/>
            <a:r>
              <a:rPr lang="zh-CN" altLang="en-US">
                <a:solidFill>
                  <a:schemeClr val="tx1"/>
                </a:solidFill>
                <a:latin typeface="+mn-lt"/>
                <a:ea typeface="+mn-ea"/>
                <a:sym typeface="Huawei Sans" panose="020C0503030203020204" pitchFamily="34" charset="0"/>
              </a:rPr>
              <a:t>容量高的模型能够解决复杂的任务，但是其容量高于任务所需时，有可能会过拟合。</a:t>
            </a:r>
            <a:endParaRPr lang="zh-CN" altLang="en-US" dirty="0">
              <a:solidFill>
                <a:schemeClr val="tx1"/>
              </a:solidFill>
              <a:latin typeface="+mn-lt"/>
              <a:ea typeface="+mn-ea"/>
              <a:sym typeface="Huawei Sans" panose="020C0503030203020204" pitchFamily="34" charset="0"/>
            </a:endParaRPr>
          </a:p>
        </p:txBody>
      </p:sp>
      <p:sp>
        <p:nvSpPr>
          <p:cNvPr id="6" name="文本框 5"/>
          <p:cNvSpPr txBox="1"/>
          <p:nvPr>
            <p:custDataLst>
              <p:tags r:id="rId2"/>
            </p:custDataLst>
          </p:nvPr>
        </p:nvSpPr>
        <p:spPr>
          <a:xfrm>
            <a:off x="2754102" y="5407111"/>
            <a:ext cx="1325880" cy="645160"/>
          </a:xfrm>
          <a:prstGeom prst="rect">
            <a:avLst/>
          </a:prstGeom>
          <a:noFill/>
        </p:spPr>
        <p:txBody>
          <a:bodyPr wrap="square" rtlCol="0">
            <a:normAutofit lnSpcReduction="10000"/>
          </a:bodyPr>
          <a:lstStyle/>
          <a:p>
            <a:pPr algn="ctr"/>
            <a:r>
              <a:rPr lang="zh-CN" altLang="en-US" sz="1800" dirty="0">
                <a:solidFill>
                  <a:schemeClr val="tx1"/>
                </a:solidFill>
                <a:cs typeface="Huawei Sans" panose="020C0503030203020204" pitchFamily="34" charset="0"/>
                <a:sym typeface="Huawei Sans" panose="020C0503030203020204" pitchFamily="34" charset="0"/>
              </a:rPr>
              <a:t>欠拟合</a:t>
            </a:r>
            <a:endParaRPr lang="en-US" altLang="zh-CN" sz="1800" dirty="0">
              <a:solidFill>
                <a:schemeClr val="tx1"/>
              </a:solidFill>
              <a:cs typeface="Huawei Sans" panose="020C0503030203020204" pitchFamily="34" charset="0"/>
              <a:sym typeface="Huawei Sans" panose="020C0503030203020204" pitchFamily="34" charset="0"/>
            </a:endParaRPr>
          </a:p>
          <a:p>
            <a:pPr algn="ctr"/>
            <a:r>
              <a:rPr lang="zh-CN" altLang="en-US" sz="1800" dirty="0">
                <a:solidFill>
                  <a:schemeClr val="tx1"/>
                </a:solidFill>
                <a:cs typeface="Huawei Sans" panose="020C0503030203020204" pitchFamily="34" charset="0"/>
                <a:sym typeface="Huawei Sans" panose="020C0503030203020204" pitchFamily="34" charset="0"/>
              </a:rPr>
              <a:t>没学到特征</a:t>
            </a:r>
            <a:endParaRPr lang="zh-CN" altLang="en-US" sz="1800" dirty="0">
              <a:solidFill>
                <a:schemeClr val="tx1"/>
              </a:solidFill>
              <a:cs typeface="Huawei Sans" panose="020C0503030203020204" pitchFamily="34" charset="0"/>
              <a:sym typeface="Huawei Sans" panose="020C0503030203020204" pitchFamily="34" charset="0"/>
            </a:endParaRPr>
          </a:p>
        </p:txBody>
      </p:sp>
      <p:sp>
        <p:nvSpPr>
          <p:cNvPr id="7" name="文本框 6"/>
          <p:cNvSpPr txBox="1"/>
          <p:nvPr>
            <p:custDataLst>
              <p:tags r:id="rId3"/>
            </p:custDataLst>
          </p:nvPr>
        </p:nvSpPr>
        <p:spPr>
          <a:xfrm>
            <a:off x="5638311" y="5554950"/>
            <a:ext cx="1097280" cy="368300"/>
          </a:xfrm>
          <a:prstGeom prst="rect">
            <a:avLst/>
          </a:prstGeom>
          <a:noFill/>
        </p:spPr>
        <p:txBody>
          <a:bodyPr wrap="square" rtlCol="0">
            <a:normAutofit fontScale="90000"/>
          </a:bodyPr>
          <a:lstStyle/>
          <a:p>
            <a:r>
              <a:rPr lang="zh-CN" altLang="en-US" sz="1800" dirty="0">
                <a:solidFill>
                  <a:schemeClr val="tx1"/>
                </a:solidFill>
                <a:cs typeface="Huawei Sans" panose="020C0503030203020204" pitchFamily="34" charset="0"/>
                <a:sym typeface="Huawei Sans" panose="020C0503030203020204" pitchFamily="34" charset="0"/>
              </a:rPr>
              <a:t>好的拟合</a:t>
            </a:r>
            <a:endParaRPr lang="zh-CN" altLang="en-US" sz="1800" dirty="0">
              <a:solidFill>
                <a:schemeClr val="tx1"/>
              </a:solidFill>
              <a:cs typeface="Huawei Sans" panose="020C0503030203020204" pitchFamily="34" charset="0"/>
              <a:sym typeface="Huawei Sans" panose="020C0503030203020204" pitchFamily="34" charset="0"/>
            </a:endParaRPr>
          </a:p>
        </p:txBody>
      </p:sp>
      <p:sp>
        <p:nvSpPr>
          <p:cNvPr id="8" name="文本框 7"/>
          <p:cNvSpPr txBox="1"/>
          <p:nvPr>
            <p:custDataLst>
              <p:tags r:id="rId4"/>
            </p:custDataLst>
          </p:nvPr>
        </p:nvSpPr>
        <p:spPr>
          <a:xfrm>
            <a:off x="8304636" y="5446094"/>
            <a:ext cx="1325880" cy="645160"/>
          </a:xfrm>
          <a:prstGeom prst="rect">
            <a:avLst/>
          </a:prstGeom>
          <a:noFill/>
        </p:spPr>
        <p:txBody>
          <a:bodyPr wrap="square" rtlCol="0">
            <a:normAutofit lnSpcReduction="10000"/>
          </a:bodyPr>
          <a:lstStyle/>
          <a:p>
            <a:pPr algn="ctr"/>
            <a:r>
              <a:rPr lang="zh-CN" altLang="en-US" sz="1800" dirty="0">
                <a:solidFill>
                  <a:schemeClr val="tx1"/>
                </a:solidFill>
                <a:cs typeface="Huawei Sans" panose="020C0503030203020204" pitchFamily="34" charset="0"/>
                <a:sym typeface="Huawei Sans" panose="020C0503030203020204" pitchFamily="34" charset="0"/>
              </a:rPr>
              <a:t>过拟合</a:t>
            </a:r>
            <a:endParaRPr lang="en-US" altLang="zh-CN" sz="1800" dirty="0">
              <a:solidFill>
                <a:schemeClr val="tx1"/>
              </a:solidFill>
              <a:cs typeface="Huawei Sans" panose="020C0503030203020204" pitchFamily="34" charset="0"/>
              <a:sym typeface="Huawei Sans" panose="020C0503030203020204" pitchFamily="34" charset="0"/>
            </a:endParaRPr>
          </a:p>
          <a:p>
            <a:pPr algn="ctr"/>
            <a:r>
              <a:rPr lang="zh-CN" altLang="en-US" sz="1800" dirty="0">
                <a:solidFill>
                  <a:schemeClr val="tx1"/>
                </a:solidFill>
                <a:cs typeface="Huawei Sans" panose="020C0503030203020204" pitchFamily="34" charset="0"/>
                <a:sym typeface="Huawei Sans" panose="020C0503030203020204" pitchFamily="34" charset="0"/>
              </a:rPr>
              <a:t>学习了噪声</a:t>
            </a:r>
            <a:endParaRPr lang="zh-CN" altLang="en-US" sz="1800" dirty="0">
              <a:solidFill>
                <a:schemeClr val="tx1"/>
              </a:solidFill>
              <a:cs typeface="Huawei Sans" panose="020C0503030203020204" pitchFamily="34" charset="0"/>
              <a:sym typeface="Huawei Sans" panose="020C0503030203020204" pitchFamily="34" charset="0"/>
            </a:endParaRPr>
          </a:p>
        </p:txBody>
      </p:sp>
      <p:pic>
        <p:nvPicPr>
          <p:cNvPr id="9" name="Picture 4"/>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bwMode="auto">
          <a:xfrm>
            <a:off x="1908511" y="3240924"/>
            <a:ext cx="8387677" cy="2149156"/>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1" name="标题 10"/>
          <p:cNvSpPr>
            <a:spLocks noGrp="1"/>
          </p:cNvSpPr>
          <p:nvPr>
            <p:ph type="title"/>
            <p:custDataLst>
              <p:tags r:id="rId7"/>
            </p:custDataLst>
          </p:nvPr>
        </p:nvSpPr>
        <p:spPr/>
        <p:txBody>
          <a:bodyPr vert="horz" wrap="square" lIns="0" tIns="0" rIns="0" bIns="0" rtlCol="0" anchor="b" anchorCtr="0">
            <a:normAutofit/>
          </a:bodyPr>
          <a:lstStyle/>
          <a:p>
            <a:pPr lvl="0" algn="l">
              <a:buClrTx/>
              <a:buSzTx/>
              <a:buFontTx/>
            </a:pPr>
            <a:r>
              <a:rPr lang="zh-CN" altLang="en-US" dirty="0">
                <a:sym typeface="+mn-ea"/>
              </a:rPr>
              <a:t>模型的有效性</a:t>
            </a:r>
            <a:r>
              <a:rPr lang="zh-CN" altLang="en-US" dirty="0">
                <a:sym typeface="+mn-ea"/>
              </a:rPr>
              <a:t> (2)</a:t>
            </a:r>
            <a:endParaRPr lang="zh-CN" altLang="en-US" dirty="0">
              <a:sym typeface="+mn-ea"/>
            </a:endParaRPr>
          </a:p>
        </p:txBody>
      </p:sp>
    </p:spTree>
    <p:custDataLst>
      <p:tags r:id="rId8"/>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6"/>
          <p:cNvSpPr>
            <a:spLocks noGrp="1"/>
          </p:cNvSpPr>
          <p:nvPr>
            <p:custDataLst>
              <p:tags r:id="rId1"/>
            </p:custDataLst>
          </p:nvPr>
        </p:nvSpPr>
        <p:spPr>
          <a:xfrm>
            <a:off x="455612" y="1047750"/>
            <a:ext cx="11293475" cy="4879805"/>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baseline="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baseline="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chemeClr val="tx1"/>
                </a:solidFill>
                <a:latin typeface="+mn-lt"/>
                <a:ea typeface="+mn-ea"/>
                <a:sym typeface="Huawei Sans" panose="020C0503030203020204" pitchFamily="34" charset="0"/>
              </a:rPr>
              <a:t>最终预测的总误差</a:t>
            </a:r>
            <a:r>
              <a:rPr lang="en-US" altLang="zh-CN">
                <a:solidFill>
                  <a:schemeClr val="tx1"/>
                </a:solidFill>
                <a:latin typeface="+mn-lt"/>
                <a:ea typeface="+mn-ea"/>
                <a:sym typeface="Huawei Sans" panose="020C0503030203020204" pitchFamily="34" charset="0"/>
              </a:rPr>
              <a:t>= </a:t>
            </a:r>
            <a:r>
              <a:rPr lang="zh-CN" altLang="en-US">
                <a:solidFill>
                  <a:schemeClr val="tx1"/>
                </a:solidFill>
                <a:latin typeface="+mn-lt"/>
                <a:ea typeface="+mn-ea"/>
                <a:sym typeface="Huawei Sans" panose="020C0503030203020204" pitchFamily="34" charset="0"/>
              </a:rPr>
              <a:t>偏差</a:t>
            </a:r>
            <a:r>
              <a:rPr lang="en-US" altLang="zh-CN">
                <a:solidFill>
                  <a:schemeClr val="tx1"/>
                </a:solidFill>
                <a:latin typeface="+mn-lt"/>
                <a:ea typeface="+mn-ea"/>
                <a:sym typeface="Huawei Sans" panose="020C0503030203020204" pitchFamily="34" charset="0"/>
              </a:rPr>
              <a:t>2 + </a:t>
            </a:r>
            <a:r>
              <a:rPr lang="zh-CN" altLang="en-US">
                <a:solidFill>
                  <a:schemeClr val="tx1"/>
                </a:solidFill>
                <a:latin typeface="+mn-lt"/>
                <a:ea typeface="+mn-ea"/>
                <a:sym typeface="Huawei Sans" panose="020C0503030203020204" pitchFamily="34" charset="0"/>
              </a:rPr>
              <a:t>方差 </a:t>
            </a:r>
            <a:r>
              <a:rPr lang="en-US" altLang="zh-CN">
                <a:solidFill>
                  <a:schemeClr val="tx1"/>
                </a:solidFill>
                <a:latin typeface="+mn-lt"/>
                <a:ea typeface="+mn-ea"/>
                <a:sym typeface="Huawei Sans" panose="020C0503030203020204" pitchFamily="34" charset="0"/>
              </a:rPr>
              <a:t>+ </a:t>
            </a:r>
            <a:r>
              <a:rPr lang="zh-CN" altLang="en-US">
                <a:solidFill>
                  <a:schemeClr val="tx1"/>
                </a:solidFill>
                <a:latin typeface="+mn-lt"/>
                <a:ea typeface="+mn-ea"/>
                <a:sym typeface="Huawei Sans" panose="020C0503030203020204" pitchFamily="34" charset="0"/>
              </a:rPr>
              <a:t>不可消解的误差</a:t>
            </a:r>
            <a:endParaRPr lang="zh-CN" altLang="en-US">
              <a:solidFill>
                <a:schemeClr val="tx1"/>
              </a:solidFill>
              <a:latin typeface="+mn-lt"/>
              <a:ea typeface="+mn-ea"/>
              <a:sym typeface="Huawei Sans" panose="020C0503030203020204" pitchFamily="34" charset="0"/>
            </a:endParaRPr>
          </a:p>
          <a:p>
            <a:r>
              <a:rPr lang="zh-CN" altLang="en-US">
                <a:solidFill>
                  <a:schemeClr val="tx1"/>
                </a:solidFill>
                <a:latin typeface="+mn-lt"/>
                <a:ea typeface="+mn-ea"/>
                <a:sym typeface="Huawei Sans" panose="020C0503030203020204" pitchFamily="34" charset="0"/>
              </a:rPr>
              <a:t>预测误差总的来说可以被拆解出两种主要的我们需要关注的子形式：</a:t>
            </a:r>
            <a:endParaRPr lang="en-US" altLang="zh-CN">
              <a:solidFill>
                <a:schemeClr val="tx1"/>
              </a:solidFill>
              <a:latin typeface="+mn-lt"/>
              <a:ea typeface="+mn-ea"/>
              <a:sym typeface="Huawei Sans" panose="020C0503030203020204" pitchFamily="34" charset="0"/>
            </a:endParaRPr>
          </a:p>
          <a:p>
            <a:pPr lvl="1"/>
            <a:r>
              <a:rPr lang="zh-CN" altLang="en-US">
                <a:solidFill>
                  <a:schemeClr val="tx1"/>
                </a:solidFill>
                <a:latin typeface="+mn-lt"/>
                <a:ea typeface="+mn-ea"/>
                <a:sym typeface="Huawei Sans" panose="020C0503030203020204" pitchFamily="34" charset="0"/>
              </a:rPr>
              <a:t>来源于“偏差”的误差</a:t>
            </a:r>
            <a:endParaRPr lang="en-US" altLang="zh-CN">
              <a:solidFill>
                <a:schemeClr val="tx1"/>
              </a:solidFill>
              <a:latin typeface="+mn-lt"/>
              <a:ea typeface="+mn-ea"/>
              <a:sym typeface="Huawei Sans" panose="020C0503030203020204" pitchFamily="34" charset="0"/>
            </a:endParaRPr>
          </a:p>
          <a:p>
            <a:pPr lvl="1"/>
            <a:r>
              <a:rPr lang="zh-CN" altLang="en-US">
                <a:solidFill>
                  <a:schemeClr val="tx1"/>
                </a:solidFill>
                <a:latin typeface="+mn-lt"/>
                <a:ea typeface="+mn-ea"/>
                <a:sym typeface="Huawei Sans" panose="020C0503030203020204" pitchFamily="34" charset="0"/>
              </a:rPr>
              <a:t>来源于“方差”的误差</a:t>
            </a:r>
            <a:endParaRPr lang="en-US" altLang="zh-CN">
              <a:solidFill>
                <a:schemeClr val="tx1"/>
              </a:solidFill>
              <a:latin typeface="+mn-lt"/>
              <a:ea typeface="+mn-ea"/>
              <a:sym typeface="Huawei Sans" panose="020C0503030203020204" pitchFamily="34" charset="0"/>
            </a:endParaRPr>
          </a:p>
          <a:p>
            <a:r>
              <a:rPr lang="zh-CN" altLang="en-US">
                <a:solidFill>
                  <a:schemeClr val="tx1"/>
                </a:solidFill>
                <a:latin typeface="+mn-lt"/>
                <a:ea typeface="+mn-ea"/>
                <a:sym typeface="Huawei Sans" panose="020C0503030203020204" pitchFamily="34" charset="0"/>
              </a:rPr>
              <a:t>方差 </a:t>
            </a:r>
            <a:r>
              <a:rPr lang="en-US" altLang="zh-CN">
                <a:solidFill>
                  <a:schemeClr val="tx1"/>
                </a:solidFill>
                <a:latin typeface="+mn-lt"/>
                <a:ea typeface="+mn-ea"/>
                <a:sym typeface="Huawei Sans" panose="020C0503030203020204" pitchFamily="34" charset="0"/>
              </a:rPr>
              <a:t>(Variance)</a:t>
            </a:r>
            <a:r>
              <a:rPr lang="zh-CN" altLang="en-US">
                <a:solidFill>
                  <a:schemeClr val="tx1"/>
                </a:solidFill>
                <a:latin typeface="+mn-lt"/>
                <a:ea typeface="+mn-ea"/>
                <a:sym typeface="Huawei Sans" panose="020C0503030203020204" pitchFamily="34" charset="0"/>
              </a:rPr>
              <a:t>：</a:t>
            </a:r>
            <a:endParaRPr lang="zh-CN" altLang="en-US">
              <a:solidFill>
                <a:schemeClr val="tx1"/>
              </a:solidFill>
              <a:latin typeface="+mn-lt"/>
              <a:ea typeface="+mn-ea"/>
              <a:sym typeface="Huawei Sans" panose="020C0503030203020204" pitchFamily="34" charset="0"/>
            </a:endParaRPr>
          </a:p>
          <a:p>
            <a:pPr lvl="1"/>
            <a:r>
              <a:rPr lang="zh-CN" altLang="en-US">
                <a:solidFill>
                  <a:schemeClr val="tx1"/>
                </a:solidFill>
                <a:latin typeface="+mn-lt"/>
                <a:ea typeface="+mn-ea"/>
                <a:sym typeface="Huawei Sans" panose="020C0503030203020204" pitchFamily="34" charset="0"/>
              </a:rPr>
              <a:t>模型的预测结果在均值附近的偏移的幅度</a:t>
            </a:r>
            <a:endParaRPr lang="zh-CN" altLang="en-US">
              <a:solidFill>
                <a:schemeClr val="tx1"/>
              </a:solidFill>
              <a:latin typeface="+mn-lt"/>
              <a:ea typeface="+mn-ea"/>
              <a:sym typeface="Huawei Sans" panose="020C0503030203020204" pitchFamily="34" charset="0"/>
            </a:endParaRPr>
          </a:p>
          <a:p>
            <a:pPr lvl="1"/>
            <a:r>
              <a:rPr lang="zh-CN" altLang="en-US">
                <a:solidFill>
                  <a:schemeClr val="tx1"/>
                </a:solidFill>
                <a:latin typeface="+mn-lt"/>
                <a:ea typeface="+mn-ea"/>
                <a:sym typeface="Huawei Sans" panose="020C0503030203020204" pitchFamily="34" charset="0"/>
              </a:rPr>
              <a:t>来源于模型在训练集上对小波动的敏感性的误差</a:t>
            </a:r>
            <a:endParaRPr lang="zh-CN" altLang="en-US">
              <a:solidFill>
                <a:schemeClr val="tx1"/>
              </a:solidFill>
              <a:latin typeface="+mn-lt"/>
              <a:ea typeface="+mn-ea"/>
              <a:sym typeface="Huawei Sans" panose="020C0503030203020204" pitchFamily="34" charset="0"/>
            </a:endParaRPr>
          </a:p>
          <a:p>
            <a:r>
              <a:rPr lang="zh-CN" altLang="en-US">
                <a:solidFill>
                  <a:schemeClr val="tx1"/>
                </a:solidFill>
                <a:latin typeface="+mn-lt"/>
                <a:ea typeface="+mn-ea"/>
                <a:sym typeface="Huawei Sans" panose="020C0503030203020204" pitchFamily="34" charset="0"/>
              </a:rPr>
              <a:t>偏差 </a:t>
            </a:r>
            <a:r>
              <a:rPr lang="en-US" altLang="zh-CN">
                <a:solidFill>
                  <a:schemeClr val="tx1"/>
                </a:solidFill>
                <a:latin typeface="+mn-lt"/>
                <a:ea typeface="+mn-ea"/>
                <a:sym typeface="Huawei Sans" panose="020C0503030203020204" pitchFamily="34" charset="0"/>
              </a:rPr>
              <a:t>(Bias)</a:t>
            </a:r>
            <a:r>
              <a:rPr lang="zh-CN" altLang="en-US">
                <a:solidFill>
                  <a:schemeClr val="tx1"/>
                </a:solidFill>
                <a:latin typeface="+mn-lt"/>
                <a:ea typeface="+mn-ea"/>
                <a:sym typeface="Huawei Sans" panose="020C0503030203020204" pitchFamily="34" charset="0"/>
              </a:rPr>
              <a:t>：</a:t>
            </a:r>
            <a:endParaRPr lang="zh-CN" altLang="en-US">
              <a:solidFill>
                <a:schemeClr val="tx1"/>
              </a:solidFill>
              <a:latin typeface="+mn-lt"/>
              <a:ea typeface="+mn-ea"/>
              <a:sym typeface="Huawei Sans" panose="020C0503030203020204" pitchFamily="34" charset="0"/>
            </a:endParaRPr>
          </a:p>
          <a:p>
            <a:pPr lvl="1"/>
            <a:r>
              <a:rPr lang="zh-CN" altLang="en-US">
                <a:solidFill>
                  <a:schemeClr val="tx1"/>
                </a:solidFill>
                <a:latin typeface="+mn-lt"/>
                <a:ea typeface="+mn-ea"/>
                <a:sym typeface="Huawei Sans" panose="020C0503030203020204" pitchFamily="34" charset="0"/>
              </a:rPr>
              <a:t>模型的预期</a:t>
            </a:r>
            <a:r>
              <a:rPr lang="en-US" altLang="zh-CN">
                <a:solidFill>
                  <a:schemeClr val="tx1"/>
                </a:solidFill>
                <a:latin typeface="+mn-lt"/>
                <a:ea typeface="+mn-ea"/>
                <a:sym typeface="Huawei Sans" panose="020C0503030203020204" pitchFamily="34" charset="0"/>
              </a:rPr>
              <a:t>(</a:t>
            </a:r>
            <a:r>
              <a:rPr lang="zh-CN" altLang="en-US">
                <a:solidFill>
                  <a:schemeClr val="tx1"/>
                </a:solidFill>
                <a:latin typeface="+mn-lt"/>
                <a:ea typeface="+mn-ea"/>
                <a:sym typeface="Huawei Sans" panose="020C0503030203020204" pitchFamily="34" charset="0"/>
              </a:rPr>
              <a:t>或平均</a:t>
            </a:r>
            <a:r>
              <a:rPr lang="en-US" altLang="zh-CN">
                <a:solidFill>
                  <a:schemeClr val="tx1"/>
                </a:solidFill>
                <a:latin typeface="+mn-lt"/>
                <a:ea typeface="+mn-ea"/>
                <a:sym typeface="Huawei Sans" panose="020C0503030203020204" pitchFamily="34" charset="0"/>
              </a:rPr>
              <a:t>)</a:t>
            </a:r>
            <a:r>
              <a:rPr lang="zh-CN" altLang="en-US">
                <a:solidFill>
                  <a:schemeClr val="tx1"/>
                </a:solidFill>
                <a:latin typeface="+mn-lt"/>
                <a:ea typeface="+mn-ea"/>
                <a:sym typeface="Huawei Sans" panose="020C0503030203020204" pitchFamily="34" charset="0"/>
              </a:rPr>
              <a:t>预测值与我们试图预测的正确值之间的差异。</a:t>
            </a:r>
            <a:endParaRPr lang="zh-CN" altLang="en-US">
              <a:solidFill>
                <a:schemeClr val="tx1"/>
              </a:solidFill>
              <a:latin typeface="+mn-lt"/>
              <a:ea typeface="+mn-ea"/>
              <a:sym typeface="Huawei Sans" panose="020C0503030203020204" pitchFamily="34" charset="0"/>
            </a:endParaRPr>
          </a:p>
          <a:p>
            <a:endParaRPr lang="zh-CN" altLang="en-US">
              <a:solidFill>
                <a:schemeClr val="tx1"/>
              </a:solidFill>
              <a:latin typeface="+mn-lt"/>
              <a:ea typeface="+mn-ea"/>
              <a:sym typeface="Huawei Sans" panose="020C0503030203020204" pitchFamily="34" charset="0"/>
            </a:endParaRPr>
          </a:p>
          <a:p>
            <a:endParaRPr lang="zh-CN" altLang="en-US">
              <a:solidFill>
                <a:schemeClr val="tx1"/>
              </a:solidFill>
              <a:latin typeface="+mn-lt"/>
              <a:ea typeface="+mn-ea"/>
              <a:sym typeface="Huawei Sans" panose="020C0503030203020204" pitchFamily="34" charset="0"/>
            </a:endParaRPr>
          </a:p>
          <a:p>
            <a:endParaRPr lang="zh-CN" altLang="en-US">
              <a:solidFill>
                <a:schemeClr val="tx1"/>
              </a:solidFill>
              <a:latin typeface="+mn-lt"/>
              <a:ea typeface="+mn-ea"/>
              <a:sym typeface="Huawei Sans" panose="020C0503030203020204" pitchFamily="34" charset="0"/>
            </a:endParaRPr>
          </a:p>
          <a:p>
            <a:endParaRPr lang="zh-CN" altLang="en-US" dirty="0">
              <a:solidFill>
                <a:schemeClr val="tx1"/>
              </a:solidFill>
              <a:latin typeface="+mn-lt"/>
              <a:ea typeface="+mn-ea"/>
              <a:sym typeface="Huawei Sans" panose="020C0503030203020204" pitchFamily="34" charset="0"/>
            </a:endParaRPr>
          </a:p>
        </p:txBody>
      </p:sp>
      <p:grpSp>
        <p:nvGrpSpPr>
          <p:cNvPr id="36" name="组合 35"/>
          <p:cNvGrpSpPr/>
          <p:nvPr/>
        </p:nvGrpSpPr>
        <p:grpSpPr>
          <a:xfrm>
            <a:off x="7968208" y="2398182"/>
            <a:ext cx="3063240" cy="3142488"/>
            <a:chOff x="1761388" y="1578564"/>
            <a:chExt cx="3063240" cy="3142488"/>
          </a:xfrm>
        </p:grpSpPr>
        <p:sp>
          <p:nvSpPr>
            <p:cNvPr id="3" name="object 3"/>
            <p:cNvSpPr/>
            <p:nvPr>
              <p:custDataLst>
                <p:tags r:id="rId2"/>
              </p:custDataLst>
            </p:nvPr>
          </p:nvSpPr>
          <p:spPr>
            <a:xfrm>
              <a:off x="1761388" y="1578564"/>
              <a:ext cx="3063240" cy="3142488"/>
            </a:xfrm>
            <a:prstGeom prst="rect">
              <a:avLst/>
            </a:prstGeom>
            <a:blipFill>
              <a:blip r:embed="rId3" cstate="print"/>
              <a:stretch>
                <a:fillRect/>
              </a:stretch>
            </a:blipFill>
          </p:spPr>
          <p:txBody>
            <a:bodyPr wrap="square" lIns="0" tIns="0" rIns="0" bIns="0" rtlCol="0"/>
            <a:lstStyle/>
            <a:p>
              <a:endParaRPr>
                <a:cs typeface="Huawei Sans" panose="020C0503030203020204" pitchFamily="34" charset="0"/>
                <a:sym typeface="Huawei Sans" panose="020C0503030203020204" pitchFamily="34" charset="0"/>
              </a:endParaRPr>
            </a:p>
          </p:txBody>
        </p:sp>
        <p:sp>
          <p:nvSpPr>
            <p:cNvPr id="6" name="object 6"/>
            <p:cNvSpPr/>
            <p:nvPr>
              <p:custDataLst>
                <p:tags r:id="rId4"/>
              </p:custDataLst>
            </p:nvPr>
          </p:nvSpPr>
          <p:spPr>
            <a:xfrm>
              <a:off x="2797406" y="2164622"/>
              <a:ext cx="171450" cy="171450"/>
            </a:xfrm>
            <a:custGeom>
              <a:avLst/>
              <a:gdLst/>
              <a:ahLst/>
              <a:cxnLst/>
              <a:rect l="l" t="t" r="r" b="b"/>
              <a:pathLst>
                <a:path w="171450" h="171450">
                  <a:moveTo>
                    <a:pt x="85617" y="0"/>
                  </a:moveTo>
                  <a:lnTo>
                    <a:pt x="52291" y="6728"/>
                  </a:lnTo>
                  <a:lnTo>
                    <a:pt x="25076" y="25076"/>
                  </a:lnTo>
                  <a:lnTo>
                    <a:pt x="6728" y="52291"/>
                  </a:lnTo>
                  <a:lnTo>
                    <a:pt x="0" y="85617"/>
                  </a:lnTo>
                  <a:lnTo>
                    <a:pt x="6728" y="118942"/>
                  </a:lnTo>
                  <a:lnTo>
                    <a:pt x="25076" y="146157"/>
                  </a:lnTo>
                  <a:lnTo>
                    <a:pt x="52291" y="164505"/>
                  </a:lnTo>
                  <a:lnTo>
                    <a:pt x="85617" y="171234"/>
                  </a:lnTo>
                  <a:lnTo>
                    <a:pt x="118943" y="164505"/>
                  </a:lnTo>
                  <a:lnTo>
                    <a:pt x="146158" y="146157"/>
                  </a:lnTo>
                  <a:lnTo>
                    <a:pt x="164507" y="118942"/>
                  </a:lnTo>
                  <a:lnTo>
                    <a:pt x="171235" y="85617"/>
                  </a:lnTo>
                  <a:lnTo>
                    <a:pt x="164507" y="52291"/>
                  </a:lnTo>
                  <a:lnTo>
                    <a:pt x="146158" y="25076"/>
                  </a:lnTo>
                  <a:lnTo>
                    <a:pt x="118943" y="6728"/>
                  </a:lnTo>
                  <a:lnTo>
                    <a:pt x="85617" y="0"/>
                  </a:lnTo>
                  <a:close/>
                </a:path>
              </a:pathLst>
            </a:custGeom>
            <a:solidFill>
              <a:schemeClr val="accent2">
                <a:alpha val="92939"/>
              </a:schemeClr>
            </a:solidFill>
          </p:spPr>
          <p:txBody>
            <a:bodyPr wrap="square" lIns="0" tIns="0" rIns="0" bIns="0" rtlCol="0"/>
            <a:lstStyle/>
            <a:p>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object 7"/>
            <p:cNvSpPr/>
            <p:nvPr/>
          </p:nvSpPr>
          <p:spPr>
            <a:xfrm>
              <a:off x="2797406" y="2164622"/>
              <a:ext cx="171450" cy="171450"/>
            </a:xfrm>
            <a:custGeom>
              <a:avLst/>
              <a:gdLst/>
              <a:ahLst/>
              <a:cxnLst/>
              <a:rect l="l" t="t" r="r" b="b"/>
              <a:pathLst>
                <a:path w="171450" h="171450">
                  <a:moveTo>
                    <a:pt x="0" y="85617"/>
                  </a:moveTo>
                  <a:lnTo>
                    <a:pt x="6728" y="52291"/>
                  </a:lnTo>
                  <a:lnTo>
                    <a:pt x="25076" y="25076"/>
                  </a:lnTo>
                  <a:lnTo>
                    <a:pt x="52291" y="6728"/>
                  </a:lnTo>
                  <a:lnTo>
                    <a:pt x="85617" y="0"/>
                  </a:lnTo>
                  <a:lnTo>
                    <a:pt x="118943" y="6728"/>
                  </a:lnTo>
                  <a:lnTo>
                    <a:pt x="146158" y="25076"/>
                  </a:lnTo>
                  <a:lnTo>
                    <a:pt x="164506" y="52291"/>
                  </a:lnTo>
                  <a:lnTo>
                    <a:pt x="171235" y="85617"/>
                  </a:lnTo>
                  <a:lnTo>
                    <a:pt x="164506" y="118943"/>
                  </a:lnTo>
                  <a:lnTo>
                    <a:pt x="146158" y="146158"/>
                  </a:lnTo>
                  <a:lnTo>
                    <a:pt x="118943" y="164506"/>
                  </a:lnTo>
                  <a:lnTo>
                    <a:pt x="85617" y="171235"/>
                  </a:lnTo>
                  <a:lnTo>
                    <a:pt x="52291" y="164506"/>
                  </a:lnTo>
                  <a:lnTo>
                    <a:pt x="25076" y="146158"/>
                  </a:lnTo>
                  <a:lnTo>
                    <a:pt x="6728" y="118943"/>
                  </a:lnTo>
                  <a:lnTo>
                    <a:pt x="0" y="85617"/>
                  </a:lnTo>
                  <a:close/>
                </a:path>
              </a:pathLst>
            </a:custGeom>
            <a:ln w="12700">
              <a:solidFill>
                <a:schemeClr val="accent3"/>
              </a:solidFill>
            </a:ln>
          </p:spPr>
          <p:txBody>
            <a:bodyPr wrap="square" lIns="0" tIns="0" rIns="0" bIns="0" rtlCol="0"/>
            <a:lstStyle/>
            <a:p>
              <a:endParaRPr>
                <a:cs typeface="Huawei Sans" panose="020C0503030203020204" pitchFamily="34" charset="0"/>
                <a:sym typeface="Huawei Sans" panose="020C0503030203020204" pitchFamily="34" charset="0"/>
              </a:endParaRPr>
            </a:p>
          </p:txBody>
        </p:sp>
        <p:sp>
          <p:nvSpPr>
            <p:cNvPr id="18" name="object 18"/>
            <p:cNvSpPr/>
            <p:nvPr>
              <p:custDataLst>
                <p:tags r:id="rId5"/>
              </p:custDataLst>
            </p:nvPr>
          </p:nvSpPr>
          <p:spPr>
            <a:xfrm>
              <a:off x="2929920" y="2310780"/>
              <a:ext cx="258445" cy="695325"/>
            </a:xfrm>
            <a:custGeom>
              <a:avLst/>
              <a:gdLst/>
              <a:ahLst/>
              <a:cxnLst/>
              <a:rect l="l" t="t" r="r" b="b"/>
              <a:pathLst>
                <a:path w="258444" h="695325">
                  <a:moveTo>
                    <a:pt x="204080" y="618415"/>
                  </a:moveTo>
                  <a:lnTo>
                    <a:pt x="176963" y="627426"/>
                  </a:lnTo>
                  <a:lnTo>
                    <a:pt x="244671" y="695261"/>
                  </a:lnTo>
                  <a:lnTo>
                    <a:pt x="253773" y="631973"/>
                  </a:lnTo>
                  <a:lnTo>
                    <a:pt x="208586" y="631973"/>
                  </a:lnTo>
                  <a:lnTo>
                    <a:pt x="204080" y="618415"/>
                  </a:lnTo>
                  <a:close/>
                </a:path>
                <a:path w="258444" h="695325">
                  <a:moveTo>
                    <a:pt x="231197" y="609404"/>
                  </a:moveTo>
                  <a:lnTo>
                    <a:pt x="204080" y="618415"/>
                  </a:lnTo>
                  <a:lnTo>
                    <a:pt x="208586" y="631973"/>
                  </a:lnTo>
                  <a:lnTo>
                    <a:pt x="235703" y="622962"/>
                  </a:lnTo>
                  <a:lnTo>
                    <a:pt x="231197" y="609404"/>
                  </a:lnTo>
                  <a:close/>
                </a:path>
                <a:path w="258444" h="695325">
                  <a:moveTo>
                    <a:pt x="258315" y="600393"/>
                  </a:moveTo>
                  <a:lnTo>
                    <a:pt x="231197" y="609404"/>
                  </a:lnTo>
                  <a:lnTo>
                    <a:pt x="235703" y="622962"/>
                  </a:lnTo>
                  <a:lnTo>
                    <a:pt x="208586" y="631973"/>
                  </a:lnTo>
                  <a:lnTo>
                    <a:pt x="253773" y="631973"/>
                  </a:lnTo>
                  <a:lnTo>
                    <a:pt x="258315" y="600393"/>
                  </a:lnTo>
                  <a:close/>
                </a:path>
                <a:path w="258444" h="695325">
                  <a:moveTo>
                    <a:pt x="54233" y="76845"/>
                  </a:moveTo>
                  <a:lnTo>
                    <a:pt x="27116" y="85856"/>
                  </a:lnTo>
                  <a:lnTo>
                    <a:pt x="204080" y="618415"/>
                  </a:lnTo>
                  <a:lnTo>
                    <a:pt x="231197" y="609404"/>
                  </a:lnTo>
                  <a:lnTo>
                    <a:pt x="54233" y="76845"/>
                  </a:lnTo>
                  <a:close/>
                </a:path>
                <a:path w="258444" h="695325">
                  <a:moveTo>
                    <a:pt x="13643" y="0"/>
                  </a:moveTo>
                  <a:lnTo>
                    <a:pt x="0" y="94867"/>
                  </a:lnTo>
                  <a:lnTo>
                    <a:pt x="27116" y="85856"/>
                  </a:lnTo>
                  <a:lnTo>
                    <a:pt x="22611" y="72297"/>
                  </a:lnTo>
                  <a:lnTo>
                    <a:pt x="49728" y="63286"/>
                  </a:lnTo>
                  <a:lnTo>
                    <a:pt x="76811" y="63286"/>
                  </a:lnTo>
                  <a:lnTo>
                    <a:pt x="13643" y="0"/>
                  </a:lnTo>
                  <a:close/>
                </a:path>
                <a:path w="258444" h="695325">
                  <a:moveTo>
                    <a:pt x="49728" y="63286"/>
                  </a:moveTo>
                  <a:lnTo>
                    <a:pt x="22611" y="72297"/>
                  </a:lnTo>
                  <a:lnTo>
                    <a:pt x="27116" y="85856"/>
                  </a:lnTo>
                  <a:lnTo>
                    <a:pt x="54233" y="76845"/>
                  </a:lnTo>
                  <a:lnTo>
                    <a:pt x="49728" y="63286"/>
                  </a:lnTo>
                  <a:close/>
                </a:path>
                <a:path w="258444" h="695325">
                  <a:moveTo>
                    <a:pt x="76811" y="63286"/>
                  </a:moveTo>
                  <a:lnTo>
                    <a:pt x="49728" y="63286"/>
                  </a:lnTo>
                  <a:lnTo>
                    <a:pt x="54233" y="76845"/>
                  </a:lnTo>
                  <a:lnTo>
                    <a:pt x="81351" y="67834"/>
                  </a:lnTo>
                  <a:lnTo>
                    <a:pt x="76811" y="63286"/>
                  </a:lnTo>
                  <a:close/>
                </a:path>
              </a:pathLst>
            </a:custGeom>
            <a:solidFill>
              <a:schemeClr val="accent1"/>
            </a:solidFill>
          </p:spPr>
          <p:txBody>
            <a:bodyPr wrap="square" lIns="0" tIns="0" rIns="0" bIns="0" rtlCol="0"/>
            <a:lstStyle/>
            <a:p>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object 19"/>
            <p:cNvSpPr/>
            <p:nvPr>
              <p:custDataLst>
                <p:tags r:id="rId6"/>
              </p:custDataLst>
            </p:nvPr>
          </p:nvSpPr>
          <p:spPr>
            <a:xfrm>
              <a:off x="2956048" y="1902226"/>
              <a:ext cx="187325" cy="318135"/>
            </a:xfrm>
            <a:custGeom>
              <a:avLst/>
              <a:gdLst/>
              <a:ahLst/>
              <a:cxnLst/>
              <a:rect l="l" t="t" r="r" b="b"/>
              <a:pathLst>
                <a:path w="187325" h="318135">
                  <a:moveTo>
                    <a:pt x="6544" y="222020"/>
                  </a:moveTo>
                  <a:lnTo>
                    <a:pt x="0" y="317639"/>
                  </a:lnTo>
                  <a:lnTo>
                    <a:pt x="80421" y="265503"/>
                  </a:lnTo>
                  <a:lnTo>
                    <a:pt x="76714" y="263321"/>
                  </a:lnTo>
                  <a:lnTo>
                    <a:pt x="48548" y="263321"/>
                  </a:lnTo>
                  <a:lnTo>
                    <a:pt x="23922" y="248827"/>
                  </a:lnTo>
                  <a:lnTo>
                    <a:pt x="31169" y="236514"/>
                  </a:lnTo>
                  <a:lnTo>
                    <a:pt x="6544" y="222020"/>
                  </a:lnTo>
                  <a:close/>
                </a:path>
                <a:path w="187325" h="318135">
                  <a:moveTo>
                    <a:pt x="31169" y="236514"/>
                  </a:moveTo>
                  <a:lnTo>
                    <a:pt x="23922" y="248827"/>
                  </a:lnTo>
                  <a:lnTo>
                    <a:pt x="48548" y="263321"/>
                  </a:lnTo>
                  <a:lnTo>
                    <a:pt x="55795" y="251008"/>
                  </a:lnTo>
                  <a:lnTo>
                    <a:pt x="31169" y="236514"/>
                  </a:lnTo>
                  <a:close/>
                </a:path>
                <a:path w="187325" h="318135">
                  <a:moveTo>
                    <a:pt x="55795" y="251008"/>
                  </a:moveTo>
                  <a:lnTo>
                    <a:pt x="48548" y="263321"/>
                  </a:lnTo>
                  <a:lnTo>
                    <a:pt x="76714" y="263321"/>
                  </a:lnTo>
                  <a:lnTo>
                    <a:pt x="55795" y="251008"/>
                  </a:lnTo>
                  <a:close/>
                </a:path>
                <a:path w="187325" h="318135">
                  <a:moveTo>
                    <a:pt x="131159" y="66631"/>
                  </a:moveTo>
                  <a:lnTo>
                    <a:pt x="31169" y="236514"/>
                  </a:lnTo>
                  <a:lnTo>
                    <a:pt x="55795" y="251008"/>
                  </a:lnTo>
                  <a:lnTo>
                    <a:pt x="155785" y="81125"/>
                  </a:lnTo>
                  <a:lnTo>
                    <a:pt x="131159" y="66631"/>
                  </a:lnTo>
                  <a:close/>
                </a:path>
                <a:path w="187325" h="318135">
                  <a:moveTo>
                    <a:pt x="183238" y="54317"/>
                  </a:moveTo>
                  <a:lnTo>
                    <a:pt x="138407" y="54317"/>
                  </a:lnTo>
                  <a:lnTo>
                    <a:pt x="163032" y="68812"/>
                  </a:lnTo>
                  <a:lnTo>
                    <a:pt x="155785" y="81125"/>
                  </a:lnTo>
                  <a:lnTo>
                    <a:pt x="180412" y="95619"/>
                  </a:lnTo>
                  <a:lnTo>
                    <a:pt x="183238" y="54317"/>
                  </a:lnTo>
                  <a:close/>
                </a:path>
                <a:path w="187325" h="318135">
                  <a:moveTo>
                    <a:pt x="138407" y="54317"/>
                  </a:moveTo>
                  <a:lnTo>
                    <a:pt x="131159" y="66631"/>
                  </a:lnTo>
                  <a:lnTo>
                    <a:pt x="155785" y="81125"/>
                  </a:lnTo>
                  <a:lnTo>
                    <a:pt x="163032" y="68812"/>
                  </a:lnTo>
                  <a:lnTo>
                    <a:pt x="138407" y="54317"/>
                  </a:lnTo>
                  <a:close/>
                </a:path>
                <a:path w="187325" h="318135">
                  <a:moveTo>
                    <a:pt x="186955" y="0"/>
                  </a:moveTo>
                  <a:lnTo>
                    <a:pt x="106533" y="52137"/>
                  </a:lnTo>
                  <a:lnTo>
                    <a:pt x="131159" y="66631"/>
                  </a:lnTo>
                  <a:lnTo>
                    <a:pt x="138407" y="54317"/>
                  </a:lnTo>
                  <a:lnTo>
                    <a:pt x="183238" y="54317"/>
                  </a:lnTo>
                  <a:lnTo>
                    <a:pt x="186955" y="0"/>
                  </a:lnTo>
                  <a:close/>
                </a:path>
              </a:pathLst>
            </a:custGeom>
            <a:solidFill>
              <a:schemeClr val="accent1"/>
            </a:solidFill>
          </p:spPr>
          <p:txBody>
            <a:bodyPr wrap="square" lIns="0" tIns="0" rIns="0" bIns="0" rtlCol="0"/>
            <a:lstStyle/>
            <a:p>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34" name="组合 33"/>
            <p:cNvGrpSpPr/>
            <p:nvPr/>
          </p:nvGrpSpPr>
          <p:grpSpPr>
            <a:xfrm>
              <a:off x="2187800" y="1784643"/>
              <a:ext cx="845819" cy="289560"/>
              <a:chOff x="2187800" y="1784643"/>
              <a:chExt cx="845819" cy="289560"/>
            </a:xfrm>
          </p:grpSpPr>
          <p:sp>
            <p:nvSpPr>
              <p:cNvPr id="20" name="object 20"/>
              <p:cNvSpPr/>
              <p:nvPr>
                <p:custDataLst>
                  <p:tags r:id="rId7"/>
                </p:custDataLst>
              </p:nvPr>
            </p:nvSpPr>
            <p:spPr>
              <a:xfrm>
                <a:off x="2187800" y="1784643"/>
                <a:ext cx="845819" cy="289560"/>
              </a:xfrm>
              <a:custGeom>
                <a:avLst/>
                <a:gdLst/>
                <a:ahLst/>
                <a:cxnLst/>
                <a:rect l="l" t="t" r="r" b="b"/>
                <a:pathLst>
                  <a:path w="845819" h="289560">
                    <a:moveTo>
                      <a:pt x="797293" y="0"/>
                    </a:moveTo>
                    <a:lnTo>
                      <a:pt x="48256" y="0"/>
                    </a:lnTo>
                    <a:lnTo>
                      <a:pt x="29472" y="3792"/>
                    </a:lnTo>
                    <a:lnTo>
                      <a:pt x="14133" y="14133"/>
                    </a:lnTo>
                    <a:lnTo>
                      <a:pt x="3792" y="29472"/>
                    </a:lnTo>
                    <a:lnTo>
                      <a:pt x="0" y="48256"/>
                    </a:lnTo>
                    <a:lnTo>
                      <a:pt x="0" y="241274"/>
                    </a:lnTo>
                    <a:lnTo>
                      <a:pt x="3792" y="260057"/>
                    </a:lnTo>
                    <a:lnTo>
                      <a:pt x="14133" y="275396"/>
                    </a:lnTo>
                    <a:lnTo>
                      <a:pt x="29472" y="285737"/>
                    </a:lnTo>
                    <a:lnTo>
                      <a:pt x="48256" y="289529"/>
                    </a:lnTo>
                    <a:lnTo>
                      <a:pt x="797293" y="289529"/>
                    </a:lnTo>
                    <a:lnTo>
                      <a:pt x="816076" y="285737"/>
                    </a:lnTo>
                    <a:lnTo>
                      <a:pt x="831414" y="275396"/>
                    </a:lnTo>
                    <a:lnTo>
                      <a:pt x="841756" y="260057"/>
                    </a:lnTo>
                    <a:lnTo>
                      <a:pt x="845548" y="241274"/>
                    </a:lnTo>
                    <a:lnTo>
                      <a:pt x="845548" y="48256"/>
                    </a:lnTo>
                    <a:lnTo>
                      <a:pt x="841756" y="29472"/>
                    </a:lnTo>
                    <a:lnTo>
                      <a:pt x="831414" y="14133"/>
                    </a:lnTo>
                    <a:lnTo>
                      <a:pt x="816076" y="3792"/>
                    </a:lnTo>
                    <a:lnTo>
                      <a:pt x="797293" y="0"/>
                    </a:lnTo>
                    <a:close/>
                  </a:path>
                </a:pathLst>
              </a:custGeom>
              <a:solidFill>
                <a:schemeClr val="accent1"/>
              </a:solidFill>
            </p:spPr>
            <p:txBody>
              <a:bodyPr wrap="square" lIns="0" tIns="0" rIns="0" bIns="0" rtlCol="0"/>
              <a:lstStyle/>
              <a:p>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 name="object 21"/>
              <p:cNvSpPr txBox="1"/>
              <p:nvPr>
                <p:custDataLst>
                  <p:tags r:id="rId8"/>
                </p:custDataLst>
              </p:nvPr>
            </p:nvSpPr>
            <p:spPr>
              <a:xfrm>
                <a:off x="2278585" y="1845483"/>
                <a:ext cx="755034" cy="168910"/>
              </a:xfrm>
              <a:prstGeom prst="rect">
                <a:avLst/>
              </a:prstGeom>
            </p:spPr>
            <p:txBody>
              <a:bodyPr vert="horz" wrap="square" lIns="0" tIns="0" rIns="0" bIns="0" rtlCol="0">
                <a:normAutofit/>
              </a:bodyPr>
              <a:lstStyle/>
              <a:p>
                <a:pPr marL="12700" algn="ctr">
                  <a:lnSpc>
                    <a:spcPct val="100000"/>
                  </a:lnSpc>
                </a:pPr>
                <a:r>
                  <a:rPr lang="zh-CN" altLang="en-US" sz="1100" b="1" spc="-5" dirty="0">
                    <a:solidFill>
                      <a:schemeClr val="lt1"/>
                    </a:solidFill>
                    <a:cs typeface="Huawei Sans" panose="020C0503030203020204" pitchFamily="34" charset="0"/>
                    <a:sym typeface="Huawei Sans" panose="020C0503030203020204" pitchFamily="34" charset="0"/>
                  </a:rPr>
                  <a:t>方差</a:t>
                </a:r>
                <a:endParaRPr lang="zh-CN" altLang="en-US" sz="1100" b="1" spc="-5" dirty="0">
                  <a:solidFill>
                    <a:schemeClr val="lt1"/>
                  </a:solidFill>
                  <a:cs typeface="Huawei Sans" panose="020C0503030203020204" pitchFamily="34" charset="0"/>
                  <a:sym typeface="Huawei Sans" panose="020C0503030203020204" pitchFamily="34" charset="0"/>
                </a:endParaRPr>
              </a:p>
            </p:txBody>
          </p:sp>
        </p:grpSp>
        <p:grpSp>
          <p:nvGrpSpPr>
            <p:cNvPr id="35" name="组合 34"/>
            <p:cNvGrpSpPr/>
            <p:nvPr/>
          </p:nvGrpSpPr>
          <p:grpSpPr>
            <a:xfrm>
              <a:off x="3183836" y="2557893"/>
              <a:ext cx="845819" cy="289560"/>
              <a:chOff x="3183836" y="2557893"/>
              <a:chExt cx="845819" cy="289560"/>
            </a:xfrm>
          </p:grpSpPr>
          <p:sp>
            <p:nvSpPr>
              <p:cNvPr id="22" name="object 22"/>
              <p:cNvSpPr/>
              <p:nvPr>
                <p:custDataLst>
                  <p:tags r:id="rId9"/>
                </p:custDataLst>
              </p:nvPr>
            </p:nvSpPr>
            <p:spPr>
              <a:xfrm>
                <a:off x="3183836" y="2557893"/>
                <a:ext cx="845819" cy="289560"/>
              </a:xfrm>
              <a:custGeom>
                <a:avLst/>
                <a:gdLst/>
                <a:ahLst/>
                <a:cxnLst/>
                <a:rect l="l" t="t" r="r" b="b"/>
                <a:pathLst>
                  <a:path w="845820" h="289560">
                    <a:moveTo>
                      <a:pt x="797292" y="0"/>
                    </a:moveTo>
                    <a:lnTo>
                      <a:pt x="48256" y="0"/>
                    </a:lnTo>
                    <a:lnTo>
                      <a:pt x="29472" y="3792"/>
                    </a:lnTo>
                    <a:lnTo>
                      <a:pt x="14133" y="14133"/>
                    </a:lnTo>
                    <a:lnTo>
                      <a:pt x="3792" y="29472"/>
                    </a:lnTo>
                    <a:lnTo>
                      <a:pt x="0" y="48254"/>
                    </a:lnTo>
                    <a:lnTo>
                      <a:pt x="0" y="241274"/>
                    </a:lnTo>
                    <a:lnTo>
                      <a:pt x="3792" y="260057"/>
                    </a:lnTo>
                    <a:lnTo>
                      <a:pt x="14133" y="275396"/>
                    </a:lnTo>
                    <a:lnTo>
                      <a:pt x="29472" y="285737"/>
                    </a:lnTo>
                    <a:lnTo>
                      <a:pt x="48256" y="289529"/>
                    </a:lnTo>
                    <a:lnTo>
                      <a:pt x="797292" y="289529"/>
                    </a:lnTo>
                    <a:lnTo>
                      <a:pt x="816075" y="285737"/>
                    </a:lnTo>
                    <a:lnTo>
                      <a:pt x="831414" y="275396"/>
                    </a:lnTo>
                    <a:lnTo>
                      <a:pt x="841755" y="260057"/>
                    </a:lnTo>
                    <a:lnTo>
                      <a:pt x="845548" y="241274"/>
                    </a:lnTo>
                    <a:lnTo>
                      <a:pt x="845548" y="48254"/>
                    </a:lnTo>
                    <a:lnTo>
                      <a:pt x="841755" y="29472"/>
                    </a:lnTo>
                    <a:lnTo>
                      <a:pt x="831414" y="14133"/>
                    </a:lnTo>
                    <a:lnTo>
                      <a:pt x="816075" y="3792"/>
                    </a:lnTo>
                    <a:lnTo>
                      <a:pt x="797292" y="0"/>
                    </a:lnTo>
                    <a:close/>
                  </a:path>
                </a:pathLst>
              </a:custGeom>
              <a:solidFill>
                <a:schemeClr val="accent1"/>
              </a:solidFill>
            </p:spPr>
            <p:txBody>
              <a:bodyPr wrap="square" lIns="0" tIns="0" rIns="0" bIns="0" rtlCol="0"/>
              <a:lstStyle/>
              <a:p>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3" name="object 23"/>
              <p:cNvSpPr txBox="1"/>
              <p:nvPr>
                <p:custDataLst>
                  <p:tags r:id="rId10"/>
                </p:custDataLst>
              </p:nvPr>
            </p:nvSpPr>
            <p:spPr>
              <a:xfrm>
                <a:off x="3403486" y="2618035"/>
                <a:ext cx="414235" cy="168910"/>
              </a:xfrm>
              <a:prstGeom prst="rect">
                <a:avLst/>
              </a:prstGeom>
            </p:spPr>
            <p:txBody>
              <a:bodyPr vert="horz" wrap="square" lIns="0" tIns="0" rIns="0" bIns="0" rtlCol="0">
                <a:normAutofit/>
              </a:bodyPr>
              <a:lstStyle/>
              <a:p>
                <a:pPr marL="12700" algn="ctr">
                  <a:lnSpc>
                    <a:spcPct val="100000"/>
                  </a:lnSpc>
                </a:pPr>
                <a:r>
                  <a:rPr lang="zh-CN" altLang="en-US" sz="1100" b="1" dirty="0">
                    <a:solidFill>
                      <a:schemeClr val="bg1"/>
                    </a:solidFill>
                    <a:cs typeface="Huawei Sans" panose="020C0503030203020204" pitchFamily="34" charset="0"/>
                    <a:sym typeface="Huawei Sans" panose="020C0503030203020204" pitchFamily="34" charset="0"/>
                  </a:rPr>
                  <a:t>偏差</a:t>
                </a:r>
                <a:endParaRPr lang="zh-CN" altLang="en-US" sz="1100" b="1" dirty="0">
                  <a:solidFill>
                    <a:schemeClr val="bg1"/>
                  </a:solidFill>
                  <a:cs typeface="Huawei Sans" panose="020C0503030203020204" pitchFamily="34" charset="0"/>
                  <a:sym typeface="Huawei Sans" panose="020C0503030203020204" pitchFamily="34" charset="0"/>
                </a:endParaRPr>
              </a:p>
            </p:txBody>
          </p:sp>
        </p:grpSp>
      </p:grpSp>
      <p:sp>
        <p:nvSpPr>
          <p:cNvPr id="27" name="object 27"/>
          <p:cNvSpPr txBox="1"/>
          <p:nvPr/>
        </p:nvSpPr>
        <p:spPr>
          <a:xfrm>
            <a:off x="983107" y="5000228"/>
            <a:ext cx="5150485" cy="617220"/>
          </a:xfrm>
          <a:prstGeom prst="rect">
            <a:avLst/>
          </a:prstGeom>
        </p:spPr>
        <p:txBody>
          <a:bodyPr vert="horz" wrap="square" lIns="0" tIns="0" rIns="0" bIns="0" rtlCol="0">
            <a:spAutoFit/>
          </a:bodyPr>
          <a:lstStyle/>
          <a:p>
            <a:pPr marL="184150" marR="5080" indent="-171450">
              <a:lnSpc>
                <a:spcPct val="149000"/>
              </a:lnSpc>
              <a:buFont typeface="Arial" panose="020B0604020202020204"/>
              <a:buChar char="•"/>
              <a:tabLst>
                <a:tab pos="183515" algn="l"/>
                <a:tab pos="184150" algn="l"/>
              </a:tabLst>
            </a:pPr>
            <a:endParaRPr lang="en-US" altLang="zh-CN" sz="900" spc="-5" dirty="0">
              <a:solidFill>
                <a:srgbClr val="222222"/>
              </a:solidFill>
              <a:cs typeface="Huawei Sans" panose="020C0503030203020204" pitchFamily="34" charset="0"/>
              <a:sym typeface="Huawei Sans" panose="020C0503030203020204" pitchFamily="34" charset="0"/>
            </a:endParaRPr>
          </a:p>
          <a:p>
            <a:pPr marL="184150" marR="5080" indent="-171450">
              <a:lnSpc>
                <a:spcPct val="149000"/>
              </a:lnSpc>
              <a:buFont typeface="Arial" panose="020B0604020202020204"/>
              <a:buChar char="•"/>
              <a:tabLst>
                <a:tab pos="183515" algn="l"/>
                <a:tab pos="184150" algn="l"/>
              </a:tabLst>
            </a:pPr>
            <a:endParaRPr lang="en-US" altLang="zh-CN" sz="900" b="1" dirty="0">
              <a:solidFill>
                <a:srgbClr val="222222"/>
              </a:solidFill>
              <a:cs typeface="Huawei Sans" panose="020C0503030203020204" pitchFamily="34" charset="0"/>
              <a:sym typeface="Huawei Sans" panose="020C0503030203020204" pitchFamily="34" charset="0"/>
            </a:endParaRPr>
          </a:p>
          <a:p>
            <a:pPr marL="184150" marR="5080" indent="-171450">
              <a:lnSpc>
                <a:spcPct val="149000"/>
              </a:lnSpc>
              <a:buFont typeface="Arial" panose="020B0604020202020204"/>
              <a:buChar char="•"/>
              <a:tabLst>
                <a:tab pos="183515" algn="l"/>
                <a:tab pos="184150" algn="l"/>
              </a:tabLst>
            </a:pPr>
            <a:endParaRPr sz="900" dirty="0">
              <a:cs typeface="Huawei Sans" panose="020C0503030203020204" pitchFamily="34" charset="0"/>
              <a:sym typeface="Huawei Sans" panose="020C0503030203020204" pitchFamily="34" charset="0"/>
            </a:endParaRPr>
          </a:p>
        </p:txBody>
      </p:sp>
      <p:sp>
        <p:nvSpPr>
          <p:cNvPr id="8" name="标题 7"/>
          <p:cNvSpPr>
            <a:spLocks noGrp="1"/>
          </p:cNvSpPr>
          <p:nvPr>
            <p:ph type="title"/>
            <p:custDataLst>
              <p:tags r:id="rId11"/>
            </p:custDataLst>
          </p:nvPr>
        </p:nvSpPr>
        <p:spPr/>
        <p:txBody>
          <a:bodyPr vert="horz" wrap="square" lIns="0" tIns="0" rIns="0" bIns="0" rtlCol="0" anchor="b" anchorCtr="0">
            <a:normAutofit/>
          </a:bodyPr>
          <a:lstStyle/>
          <a:p>
            <a:pPr lvl="0" algn="l">
              <a:buClrTx/>
              <a:buSzTx/>
              <a:buFontTx/>
            </a:pPr>
            <a:r>
              <a:rPr lang="zh-CN" altLang="en-US" dirty="0">
                <a:sym typeface="+mn-ea"/>
              </a:rPr>
              <a:t>过拟合的原因</a:t>
            </a:r>
            <a:r>
              <a:rPr lang="zh-CN" altLang="en-US" dirty="0">
                <a:sym typeface="+mn-ea"/>
              </a:rPr>
              <a:t> - </a:t>
            </a:r>
            <a:r>
              <a:rPr lang="zh-CN" altLang="en-US" dirty="0">
                <a:sym typeface="+mn-ea"/>
              </a:rPr>
              <a:t>误差</a:t>
            </a:r>
            <a:endParaRPr lang="zh-CN" altLang="en-US" dirty="0">
              <a:sym typeface="+mn-ea"/>
            </a:endParaRPr>
          </a:p>
        </p:txBody>
      </p:sp>
    </p:spTree>
    <p:custDataLst>
      <p:tags r:id="rId12"/>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6524630" y="1396924"/>
            <a:ext cx="4926434" cy="4638827"/>
          </a:xfrm>
          <a:prstGeom prst="rect">
            <a:avLst/>
          </a:prstGeom>
          <a:blipFill>
            <a:blip r:embed="rId2" cstate="print"/>
            <a:stretch>
              <a:fillRect/>
            </a:stretch>
          </a:blipFill>
        </p:spPr>
        <p:txBody>
          <a:bodyPr wrap="square" lIns="0" tIns="0" rIns="0" bIns="0" rtlCol="0"/>
          <a:lstStyle/>
          <a:p>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 name="文本占位符 6"/>
          <p:cNvSpPr>
            <a:spLocks noGrp="1"/>
          </p:cNvSpPr>
          <p:nvPr>
            <p:custDataLst>
              <p:tags r:id="rId3"/>
            </p:custDataLst>
          </p:nvPr>
        </p:nvSpPr>
        <p:spPr>
          <a:xfrm>
            <a:off x="455613" y="1047750"/>
            <a:ext cx="6249988" cy="4879805"/>
          </a:xfrm>
          <a:prstGeom prst="rect">
            <a:avLst/>
          </a:prstGeom>
          <a:noFill/>
          <a:ln w="9525">
            <a:noFill/>
            <a:miter lim="800000"/>
          </a:ln>
        </p:spPr>
        <p:txBody>
          <a:bodyPr vert="horz" wrap="square" lIns="80141" tIns="40071" rIns="80141" bIns="40071" numCol="1" anchor="t" anchorCtr="0" compatLnSpc="1"/>
          <a:lstStyle>
            <a:lvl1pPr marL="302260" indent="-302260" algn="just" defTabSz="913765" rtl="0" eaLnBrk="1" fontAlgn="ctr" latinLnBrk="0" hangingPunct="1">
              <a:lnSpc>
                <a:spcPct val="140000"/>
              </a:lnSpc>
              <a:spcBef>
                <a:spcPts val="790"/>
              </a:spcBef>
              <a:buClrTx/>
              <a:buSzPct val="50000"/>
              <a:buFont typeface="Wingdings" panose="05000000000000000000" pitchFamily="2" charset="2"/>
              <a:buChar char="l"/>
              <a:defRPr sz="2200"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baseline="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baseline="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latin typeface="+mn-lt"/>
                <a:ea typeface="+mn-ea"/>
                <a:sym typeface="Huawei Sans" panose="020C0503030203020204" pitchFamily="34" charset="0"/>
              </a:rPr>
              <a:t>以下四种形式表示了方差与偏差不同组合方式：</a:t>
            </a:r>
            <a:endParaRPr lang="en-US" altLang="zh-CN" dirty="0">
              <a:solidFill>
                <a:schemeClr val="tx1"/>
              </a:solidFill>
              <a:latin typeface="+mn-lt"/>
              <a:ea typeface="+mn-ea"/>
              <a:sym typeface="Huawei Sans" panose="020C0503030203020204" pitchFamily="34" charset="0"/>
            </a:endParaRPr>
          </a:p>
          <a:p>
            <a:pPr lvl="1"/>
            <a:r>
              <a:rPr lang="zh-CN" altLang="en-US" dirty="0">
                <a:solidFill>
                  <a:schemeClr val="tx1"/>
                </a:solidFill>
                <a:latin typeface="+mn-lt"/>
                <a:ea typeface="+mn-ea"/>
                <a:sym typeface="Huawei Sans" panose="020C0503030203020204" pitchFamily="34" charset="0"/>
              </a:rPr>
              <a:t>低偏差</a:t>
            </a:r>
            <a:r>
              <a:rPr lang="en-US" altLang="zh-CN" dirty="0">
                <a:solidFill>
                  <a:schemeClr val="tx1"/>
                </a:solidFill>
                <a:latin typeface="+mn-lt"/>
                <a:ea typeface="+mn-ea"/>
                <a:sym typeface="Huawei Sans" panose="020C0503030203020204" pitchFamily="34" charset="0"/>
              </a:rPr>
              <a:t>&amp;</a:t>
            </a:r>
            <a:r>
              <a:rPr lang="zh-CN" altLang="en-US" dirty="0">
                <a:solidFill>
                  <a:schemeClr val="tx1"/>
                </a:solidFill>
                <a:latin typeface="+mn-lt"/>
                <a:ea typeface="+mn-ea"/>
                <a:sym typeface="Huawei Sans" panose="020C0503030203020204" pitchFamily="34" charset="0"/>
              </a:rPr>
              <a:t>低方差</a:t>
            </a:r>
            <a:r>
              <a:rPr lang="en-US" altLang="zh-CN" dirty="0">
                <a:solidFill>
                  <a:schemeClr val="tx1"/>
                </a:solidFill>
                <a:latin typeface="+mn-lt"/>
                <a:ea typeface="+mn-ea"/>
                <a:sym typeface="Huawei Sans" panose="020C0503030203020204" pitchFamily="34" charset="0"/>
              </a:rPr>
              <a:t>➜ </a:t>
            </a:r>
            <a:r>
              <a:rPr lang="zh-CN" altLang="en-US" dirty="0">
                <a:solidFill>
                  <a:schemeClr val="tx1"/>
                </a:solidFill>
                <a:latin typeface="+mn-lt"/>
                <a:ea typeface="+mn-ea"/>
                <a:sym typeface="Huawei Sans" panose="020C0503030203020204" pitchFamily="34" charset="0"/>
              </a:rPr>
              <a:t>好模型</a:t>
            </a:r>
            <a:endParaRPr lang="en-US" altLang="zh-CN" dirty="0">
              <a:solidFill>
                <a:schemeClr val="tx1"/>
              </a:solidFill>
              <a:latin typeface="+mn-lt"/>
              <a:ea typeface="+mn-ea"/>
              <a:sym typeface="Huawei Sans" panose="020C0503030203020204" pitchFamily="34" charset="0"/>
            </a:endParaRPr>
          </a:p>
          <a:p>
            <a:pPr lvl="1"/>
            <a:r>
              <a:rPr lang="zh-CN" altLang="en-US" dirty="0">
                <a:solidFill>
                  <a:schemeClr val="tx1"/>
                </a:solidFill>
                <a:latin typeface="+mn-lt"/>
                <a:ea typeface="+mn-ea"/>
                <a:sym typeface="Huawei Sans" panose="020C0503030203020204" pitchFamily="34" charset="0"/>
              </a:rPr>
              <a:t>低偏差</a:t>
            </a:r>
            <a:r>
              <a:rPr lang="en-US" altLang="zh-CN" dirty="0">
                <a:solidFill>
                  <a:schemeClr val="tx1"/>
                </a:solidFill>
                <a:latin typeface="+mn-lt"/>
                <a:ea typeface="+mn-ea"/>
                <a:sym typeface="Huawei Sans" panose="020C0503030203020204" pitchFamily="34" charset="0"/>
              </a:rPr>
              <a:t>&amp;</a:t>
            </a:r>
            <a:r>
              <a:rPr lang="zh-CN" altLang="en-US" dirty="0">
                <a:solidFill>
                  <a:schemeClr val="tx1"/>
                </a:solidFill>
                <a:latin typeface="+mn-lt"/>
                <a:ea typeface="+mn-ea"/>
                <a:sym typeface="Huawei Sans" panose="020C0503030203020204" pitchFamily="34" charset="0"/>
              </a:rPr>
              <a:t>高方差</a:t>
            </a:r>
            <a:r>
              <a:rPr lang="en-US" altLang="zh-CN" dirty="0">
                <a:solidFill>
                  <a:schemeClr val="tx1"/>
                </a:solidFill>
                <a:latin typeface="+mn-lt"/>
                <a:ea typeface="+mn-ea"/>
                <a:sym typeface="Huawei Sans" panose="020C0503030203020204" pitchFamily="34" charset="0"/>
              </a:rPr>
              <a:t>➜</a:t>
            </a:r>
            <a:r>
              <a:rPr lang="zh-CN" altLang="en-US" dirty="0">
                <a:solidFill>
                  <a:schemeClr val="tx1"/>
                </a:solidFill>
                <a:latin typeface="+mn-lt"/>
                <a:ea typeface="+mn-ea"/>
                <a:sym typeface="Huawei Sans" panose="020C0503030203020204" pitchFamily="34" charset="0"/>
              </a:rPr>
              <a:t>欠优模型</a:t>
            </a:r>
            <a:endParaRPr lang="en-US" altLang="zh-CN" dirty="0">
              <a:solidFill>
                <a:schemeClr val="tx1"/>
              </a:solidFill>
              <a:latin typeface="+mn-lt"/>
              <a:ea typeface="+mn-ea"/>
              <a:sym typeface="Huawei Sans" panose="020C0503030203020204" pitchFamily="34" charset="0"/>
            </a:endParaRPr>
          </a:p>
          <a:p>
            <a:pPr lvl="1"/>
            <a:r>
              <a:rPr lang="zh-CN" altLang="en-US" dirty="0">
                <a:solidFill>
                  <a:schemeClr val="tx1"/>
                </a:solidFill>
                <a:latin typeface="+mn-lt"/>
                <a:ea typeface="+mn-ea"/>
                <a:sym typeface="Huawei Sans" panose="020C0503030203020204" pitchFamily="34" charset="0"/>
              </a:rPr>
              <a:t>高偏差</a:t>
            </a:r>
            <a:r>
              <a:rPr lang="en-US" altLang="zh-CN" dirty="0">
                <a:solidFill>
                  <a:schemeClr val="tx1"/>
                </a:solidFill>
                <a:latin typeface="+mn-lt"/>
                <a:ea typeface="+mn-ea"/>
                <a:sym typeface="Huawei Sans" panose="020C0503030203020204" pitchFamily="34" charset="0"/>
              </a:rPr>
              <a:t>&amp;</a:t>
            </a:r>
            <a:r>
              <a:rPr lang="zh-CN" altLang="en-US" dirty="0">
                <a:solidFill>
                  <a:schemeClr val="tx1"/>
                </a:solidFill>
                <a:latin typeface="+mn-lt"/>
                <a:ea typeface="+mn-ea"/>
                <a:sym typeface="Huawei Sans" panose="020C0503030203020204" pitchFamily="34" charset="0"/>
              </a:rPr>
              <a:t>低方差</a:t>
            </a:r>
            <a:r>
              <a:rPr lang="en-US" altLang="zh-CN" dirty="0">
                <a:solidFill>
                  <a:schemeClr val="tx1"/>
                </a:solidFill>
                <a:latin typeface="+mn-lt"/>
                <a:ea typeface="+mn-ea"/>
                <a:sym typeface="Huawei Sans" panose="020C0503030203020204" pitchFamily="34" charset="0"/>
              </a:rPr>
              <a:t>➜</a:t>
            </a:r>
            <a:r>
              <a:rPr lang="zh-CN" altLang="en-US" dirty="0">
                <a:solidFill>
                  <a:schemeClr val="tx1"/>
                </a:solidFill>
                <a:latin typeface="+mn-lt"/>
                <a:ea typeface="+mn-ea"/>
                <a:sym typeface="Huawei Sans" panose="020C0503030203020204" pitchFamily="34" charset="0"/>
              </a:rPr>
              <a:t>欠优模型</a:t>
            </a:r>
            <a:endParaRPr lang="en-US" altLang="zh-CN" dirty="0">
              <a:solidFill>
                <a:schemeClr val="tx1"/>
              </a:solidFill>
              <a:latin typeface="+mn-lt"/>
              <a:ea typeface="+mn-ea"/>
              <a:sym typeface="Huawei Sans" panose="020C0503030203020204" pitchFamily="34" charset="0"/>
            </a:endParaRPr>
          </a:p>
          <a:p>
            <a:pPr lvl="1"/>
            <a:r>
              <a:rPr lang="zh-CN" altLang="en-US" dirty="0">
                <a:solidFill>
                  <a:schemeClr val="tx1"/>
                </a:solidFill>
                <a:latin typeface="+mn-lt"/>
                <a:ea typeface="+mn-ea"/>
                <a:sym typeface="Huawei Sans" panose="020C0503030203020204" pitchFamily="34" charset="0"/>
              </a:rPr>
              <a:t>高偏差</a:t>
            </a:r>
            <a:r>
              <a:rPr lang="en-US" altLang="zh-CN" dirty="0">
                <a:solidFill>
                  <a:schemeClr val="tx1"/>
                </a:solidFill>
                <a:latin typeface="+mn-lt"/>
                <a:ea typeface="+mn-ea"/>
                <a:sym typeface="Huawei Sans" panose="020C0503030203020204" pitchFamily="34" charset="0"/>
              </a:rPr>
              <a:t>&amp;</a:t>
            </a:r>
            <a:r>
              <a:rPr lang="zh-CN" altLang="en-US" dirty="0">
                <a:solidFill>
                  <a:schemeClr val="tx1"/>
                </a:solidFill>
                <a:latin typeface="+mn-lt"/>
                <a:ea typeface="+mn-ea"/>
                <a:sym typeface="Huawei Sans" panose="020C0503030203020204" pitchFamily="34" charset="0"/>
              </a:rPr>
              <a:t>高方差</a:t>
            </a:r>
            <a:r>
              <a:rPr lang="en-US" altLang="zh-CN" dirty="0">
                <a:solidFill>
                  <a:schemeClr val="tx1"/>
                </a:solidFill>
                <a:latin typeface="+mn-lt"/>
                <a:ea typeface="+mn-ea"/>
                <a:sym typeface="Huawei Sans" panose="020C0503030203020204" pitchFamily="34" charset="0"/>
              </a:rPr>
              <a:t>➜</a:t>
            </a:r>
            <a:r>
              <a:rPr lang="zh-CN" altLang="en-US" dirty="0">
                <a:solidFill>
                  <a:schemeClr val="tx1"/>
                </a:solidFill>
                <a:latin typeface="+mn-lt"/>
                <a:ea typeface="+mn-ea"/>
                <a:sym typeface="Huawei Sans" panose="020C0503030203020204" pitchFamily="34" charset="0"/>
              </a:rPr>
              <a:t>不良模型</a:t>
            </a:r>
            <a:endParaRPr lang="en-US" altLang="zh-CN" dirty="0">
              <a:solidFill>
                <a:schemeClr val="tx1"/>
              </a:solidFill>
              <a:latin typeface="+mn-lt"/>
              <a:ea typeface="+mn-ea"/>
              <a:sym typeface="Huawei Sans" panose="020C0503030203020204" pitchFamily="34" charset="0"/>
            </a:endParaRPr>
          </a:p>
          <a:p>
            <a:r>
              <a:rPr lang="zh-CN" altLang="en-US" dirty="0">
                <a:solidFill>
                  <a:schemeClr val="tx1"/>
                </a:solidFill>
                <a:latin typeface="+mn-lt"/>
                <a:ea typeface="+mn-ea"/>
                <a:sym typeface="Huawei Sans" panose="020C0503030203020204" pitchFamily="34" charset="0"/>
              </a:rPr>
              <a:t>理想状态下</a:t>
            </a:r>
            <a:r>
              <a:rPr lang="en-US" altLang="zh-CN" dirty="0">
                <a:solidFill>
                  <a:schemeClr val="tx1"/>
                </a:solidFill>
                <a:latin typeface="+mn-lt"/>
                <a:ea typeface="+mn-ea"/>
                <a:sym typeface="Huawei Sans" panose="020C0503030203020204" pitchFamily="34" charset="0"/>
              </a:rPr>
              <a:t>, </a:t>
            </a:r>
            <a:r>
              <a:rPr lang="zh-CN" altLang="en-US" dirty="0">
                <a:solidFill>
                  <a:schemeClr val="tx1"/>
                </a:solidFill>
                <a:latin typeface="+mn-lt"/>
                <a:ea typeface="+mn-ea"/>
                <a:sym typeface="Huawei Sans" panose="020C0503030203020204" pitchFamily="34" charset="0"/>
              </a:rPr>
              <a:t>我们想要选择一个模型，它既能准确地捕获训练数据中的规律，又能很好地概括不可见数据（即新数据）。但是，通常我们不可能同时完成这两件事。</a:t>
            </a:r>
            <a:endParaRPr lang="en-US" altLang="zh-CN" dirty="0">
              <a:solidFill>
                <a:schemeClr val="tx1"/>
              </a:solidFill>
              <a:latin typeface="+mn-lt"/>
              <a:ea typeface="+mn-ea"/>
              <a:sym typeface="Huawei Sans" panose="020C0503030203020204" pitchFamily="34" charset="0"/>
            </a:endParaRPr>
          </a:p>
          <a:p>
            <a:endParaRPr lang="en-US" altLang="zh-CN" dirty="0">
              <a:solidFill>
                <a:schemeClr val="tx1"/>
              </a:solidFill>
              <a:latin typeface="+mn-lt"/>
              <a:ea typeface="+mn-ea"/>
              <a:sym typeface="Huawei Sans" panose="020C0503030203020204" pitchFamily="34" charset="0"/>
            </a:endParaRPr>
          </a:p>
        </p:txBody>
      </p:sp>
      <p:sp>
        <p:nvSpPr>
          <p:cNvPr id="8" name="标题 7"/>
          <p:cNvSpPr>
            <a:spLocks noGrp="1"/>
          </p:cNvSpPr>
          <p:nvPr>
            <p:ph type="title"/>
            <p:custDataLst>
              <p:tags r:id="rId4"/>
            </p:custDataLst>
          </p:nvPr>
        </p:nvSpPr>
        <p:spPr/>
        <p:txBody>
          <a:bodyPr vert="horz" wrap="square" lIns="0" tIns="0" rIns="0" bIns="0" rtlCol="0" anchor="b" anchorCtr="0">
            <a:normAutofit/>
          </a:bodyPr>
          <a:lstStyle/>
          <a:p>
            <a:pPr lvl="0" algn="l">
              <a:buClrTx/>
              <a:buSzTx/>
              <a:buFontTx/>
            </a:pPr>
            <a:r>
              <a:rPr lang="zh-CN" altLang="en-US" dirty="0">
                <a:sym typeface="+mn-ea"/>
              </a:rPr>
              <a:t>方差与偏差</a:t>
            </a:r>
            <a:endParaRPr lang="zh-CN" altLang="en-US" dirty="0">
              <a:sym typeface="+mn-ea"/>
            </a:endParaRPr>
          </a:p>
        </p:txBody>
      </p:sp>
    </p:spTree>
    <p:custDataLst>
      <p:tags r:id="rId5"/>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2.2.1 </a:t>
            </a:r>
            <a:r>
              <a:rPr lang="zh-CN" altLang="en-US"/>
              <a:t>健康与营养咨询数据预处理与数据规范设计</a:t>
            </a:r>
            <a:endParaRPr lang="zh-CN" altLang="en-US"/>
          </a:p>
        </p:txBody>
      </p:sp>
      <p:pic>
        <p:nvPicPr>
          <p:cNvPr id="5" name="图片 4"/>
          <p:cNvPicPr>
            <a:picLocks noChangeAspect="1"/>
          </p:cNvPicPr>
          <p:nvPr/>
        </p:nvPicPr>
        <p:blipFill>
          <a:blip r:embed="rId1"/>
          <a:stretch>
            <a:fillRect/>
          </a:stretch>
        </p:blipFill>
        <p:spPr>
          <a:xfrm>
            <a:off x="1421765" y="1231900"/>
            <a:ext cx="8394065" cy="5326380"/>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2.2.1 </a:t>
            </a:r>
            <a:r>
              <a:rPr lang="zh-CN" altLang="en-US"/>
              <a:t>健康与营养咨询数据预处理与数据规范设计</a:t>
            </a:r>
            <a:endParaRPr lang="zh-CN" altLang="en-US"/>
          </a:p>
        </p:txBody>
      </p:sp>
      <p:pic>
        <p:nvPicPr>
          <p:cNvPr id="3" name="图片 2"/>
          <p:cNvPicPr>
            <a:picLocks noChangeAspect="1"/>
          </p:cNvPicPr>
          <p:nvPr/>
        </p:nvPicPr>
        <p:blipFill>
          <a:blip r:embed="rId1"/>
          <a:stretch>
            <a:fillRect/>
          </a:stretch>
        </p:blipFill>
        <p:spPr>
          <a:xfrm>
            <a:off x="1356995" y="1151890"/>
            <a:ext cx="8399145" cy="5373370"/>
          </a:xfrm>
          <a:prstGeom prst="rect">
            <a:avLst/>
          </a:prstGeom>
        </p:spPr>
      </p:pic>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2.2.1 </a:t>
            </a:r>
            <a:r>
              <a:rPr lang="zh-CN" altLang="en-US"/>
              <a:t>健康与营养咨询数据预处理与数据规范设计</a:t>
            </a:r>
            <a:endParaRPr lang="zh-CN" altLang="en-US"/>
          </a:p>
        </p:txBody>
      </p:sp>
      <p:pic>
        <p:nvPicPr>
          <p:cNvPr id="4" name="图片 3"/>
          <p:cNvPicPr>
            <a:picLocks noChangeAspect="1"/>
          </p:cNvPicPr>
          <p:nvPr/>
        </p:nvPicPr>
        <p:blipFill>
          <a:blip r:embed="rId1"/>
          <a:stretch>
            <a:fillRect/>
          </a:stretch>
        </p:blipFill>
        <p:spPr>
          <a:xfrm>
            <a:off x="889635" y="1759585"/>
            <a:ext cx="10527665" cy="3546475"/>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3"/>
          <p:cNvPicPr>
            <a:picLocks noChangeAspect="1"/>
          </p:cNvPicPr>
          <p:nvPr>
            <p:custDataLst>
              <p:tags r:id="rId1"/>
            </p:custDataLst>
          </p:nvPr>
        </p:nvPicPr>
        <p:blipFill>
          <a:blip r:embed="rId2"/>
          <a:stretch>
            <a:fillRect/>
          </a:stretch>
        </p:blipFill>
        <p:spPr>
          <a:xfrm>
            <a:off x="2790825" y="1419860"/>
            <a:ext cx="6475730" cy="4759325"/>
          </a:xfrm>
          <a:prstGeom prst="rect">
            <a:avLst/>
          </a:prstGeom>
        </p:spPr>
      </p:pic>
      <p:sp>
        <p:nvSpPr>
          <p:cNvPr id="7" name="标题 6"/>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2.1.1智慧交通中燃油效率模型的数据清洗和标注流程设计</a:t>
            </a:r>
            <a:endParaRPr lang="zh-CN" altLang="en-US" dirty="0">
              <a:sym typeface="+mn-ea"/>
            </a:endParaRPr>
          </a:p>
        </p:txBody>
      </p:sp>
    </p:spTree>
    <p:custDataLst>
      <p:tags r:id="rId4"/>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2.2.1 </a:t>
            </a:r>
            <a:r>
              <a:rPr lang="zh-CN" altLang="en-US"/>
              <a:t>健康与营养咨询数据预处理与数据规范设计</a:t>
            </a:r>
            <a:endParaRPr lang="zh-CN" altLang="en-US"/>
          </a:p>
        </p:txBody>
      </p:sp>
      <p:pic>
        <p:nvPicPr>
          <p:cNvPr id="3" name="图片 2"/>
          <p:cNvPicPr>
            <a:picLocks noChangeAspect="1"/>
          </p:cNvPicPr>
          <p:nvPr/>
        </p:nvPicPr>
        <p:blipFill>
          <a:blip r:embed="rId1"/>
          <a:stretch>
            <a:fillRect/>
          </a:stretch>
        </p:blipFill>
        <p:spPr>
          <a:xfrm>
            <a:off x="3074670" y="1229360"/>
            <a:ext cx="5920740" cy="5423535"/>
          </a:xfrm>
          <a:prstGeom prst="rect">
            <a:avLst/>
          </a:prstGeom>
        </p:spPr>
      </p:pic>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2.2.1 </a:t>
            </a:r>
            <a:r>
              <a:rPr lang="zh-CN" altLang="en-US"/>
              <a:t>健康与营养咨询数据预处理与数据规范设计</a:t>
            </a:r>
            <a:endParaRPr lang="zh-CN" altLang="en-US"/>
          </a:p>
        </p:txBody>
      </p:sp>
      <p:pic>
        <p:nvPicPr>
          <p:cNvPr id="5" name="图片 4"/>
          <p:cNvPicPr>
            <a:picLocks noChangeAspect="1"/>
          </p:cNvPicPr>
          <p:nvPr/>
        </p:nvPicPr>
        <p:blipFill>
          <a:blip r:embed="rId1"/>
          <a:stretch>
            <a:fillRect/>
          </a:stretch>
        </p:blipFill>
        <p:spPr>
          <a:xfrm>
            <a:off x="1685925" y="1414145"/>
            <a:ext cx="8820150" cy="4029075"/>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2.2.1 </a:t>
            </a:r>
            <a:r>
              <a:rPr lang="zh-CN" altLang="en-US"/>
              <a:t>健康与营养咨询数据预处理与数据规范设计</a:t>
            </a:r>
            <a:endParaRPr lang="zh-CN" altLang="en-US"/>
          </a:p>
        </p:txBody>
      </p:sp>
      <p:pic>
        <p:nvPicPr>
          <p:cNvPr id="5" name="图片 4"/>
          <p:cNvPicPr>
            <a:picLocks noChangeAspect="1"/>
          </p:cNvPicPr>
          <p:nvPr/>
        </p:nvPicPr>
        <p:blipFill>
          <a:blip r:embed="rId1"/>
          <a:stretch>
            <a:fillRect/>
          </a:stretch>
        </p:blipFill>
        <p:spPr>
          <a:xfrm>
            <a:off x="1633220" y="1776095"/>
            <a:ext cx="8924925" cy="3305175"/>
          </a:xfrm>
          <a:prstGeom prst="rect">
            <a:avLst/>
          </a:prstGeom>
        </p:spPr>
      </p:pic>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2.2.1 </a:t>
            </a:r>
            <a:r>
              <a:rPr lang="zh-CN" altLang="en-US"/>
              <a:t>健康与营养咨询数据预处理与数据规范设计</a:t>
            </a:r>
            <a:endParaRPr lang="zh-CN" altLang="en-US"/>
          </a:p>
        </p:txBody>
      </p:sp>
      <p:sp>
        <p:nvSpPr>
          <p:cNvPr id="3" name="内容占位符 2"/>
          <p:cNvSpPr>
            <a:spLocks noGrp="1"/>
          </p:cNvSpPr>
          <p:nvPr>
            <p:ph idx="1"/>
          </p:nvPr>
        </p:nvSpPr>
        <p:spPr/>
        <p:txBody>
          <a:bodyPr>
            <a:normAutofit/>
          </a:bodyPr>
          <a:p>
            <a:pPr marL="0" indent="0">
              <a:buNone/>
            </a:pPr>
            <a:r>
              <a:rPr lang="zh-CN" altLang="en-US"/>
              <a:t>错误分析</a:t>
            </a:r>
            <a:endParaRPr lang="zh-CN" altLang="en-US"/>
          </a:p>
          <a:p>
            <a:pPr marL="0" indent="0">
              <a:buNone/>
            </a:pPr>
            <a:r>
              <a:rPr lang="en-US" altLang="zh-CN" sz="1800"/>
              <a:t>0</a:t>
            </a:r>
            <a:r>
              <a:rPr lang="zh-CN" altLang="en-US" sz="1800"/>
              <a:t>（没有严重逾期）：</a:t>
            </a:r>
            <a:r>
              <a:rPr lang="en-US" altLang="zh-CN" sz="1800"/>
              <a:t> </a:t>
            </a:r>
            <a:endParaRPr lang="en-US" altLang="zh-CN" sz="1800"/>
          </a:p>
          <a:p>
            <a:pPr marL="0" indent="0">
              <a:buNone/>
            </a:pPr>
            <a:r>
              <a:rPr lang="zh-CN" altLang="en-US" sz="1800"/>
              <a:t>准确率很高（</a:t>
            </a:r>
            <a:r>
              <a:rPr lang="en-US" altLang="zh-CN" sz="1800"/>
              <a:t>0.95</a:t>
            </a:r>
            <a:r>
              <a:rPr lang="zh-CN" altLang="en-US" sz="1800"/>
              <a:t>），召回率也很高（</a:t>
            </a:r>
            <a:r>
              <a:rPr lang="en-US" altLang="zh-CN" sz="1800"/>
              <a:t>0.99</a:t>
            </a:r>
            <a:r>
              <a:rPr lang="zh-CN" altLang="en-US" sz="1800"/>
              <a:t>），表明模型在这一类别上的性能非常好。</a:t>
            </a:r>
            <a:r>
              <a:rPr lang="en-US" altLang="zh-CN" sz="1800"/>
              <a:t> </a:t>
            </a:r>
            <a:endParaRPr lang="en-US" altLang="zh-CN" sz="1800"/>
          </a:p>
          <a:p>
            <a:pPr marL="0" indent="0">
              <a:buNone/>
            </a:pPr>
            <a:r>
              <a:rPr lang="zh-CN" altLang="en-US" sz="1800"/>
              <a:t>可能的错误主要来自于少数漏报情况，即极少数实际没有严重逾期的样本被错误预测为有严重逾期。</a:t>
            </a:r>
            <a:r>
              <a:rPr lang="en-US" altLang="zh-CN" sz="1800"/>
              <a:t> </a:t>
            </a:r>
            <a:endParaRPr lang="en-US" altLang="zh-CN" sz="1800"/>
          </a:p>
          <a:p>
            <a:pPr marL="0" indent="0">
              <a:buNone/>
            </a:pPr>
            <a:r>
              <a:rPr lang="en-US" altLang="zh-CN" sz="1800"/>
              <a:t>1</a:t>
            </a:r>
            <a:r>
              <a:rPr lang="zh-CN" altLang="en-US" sz="1800"/>
              <a:t>（有严重逾期）：</a:t>
            </a:r>
            <a:r>
              <a:rPr lang="en-US" altLang="zh-CN" sz="1800"/>
              <a:t> </a:t>
            </a:r>
            <a:endParaRPr lang="en-US" altLang="zh-CN" sz="1800"/>
          </a:p>
          <a:p>
            <a:pPr marL="0" indent="0">
              <a:buNone/>
            </a:pPr>
            <a:r>
              <a:rPr lang="zh-CN" altLang="en-US" sz="1800"/>
              <a:t>准确率较低（</a:t>
            </a:r>
            <a:r>
              <a:rPr lang="en-US" altLang="zh-CN" sz="1800"/>
              <a:t>0.55</a:t>
            </a:r>
            <a:r>
              <a:rPr lang="zh-CN" altLang="en-US" sz="1800"/>
              <a:t>），召回率也很低（</a:t>
            </a:r>
            <a:r>
              <a:rPr lang="en-US" altLang="zh-CN" sz="1800"/>
              <a:t>0.14</a:t>
            </a:r>
            <a:r>
              <a:rPr lang="zh-CN" altLang="en-US" sz="1800"/>
              <a:t>），</a:t>
            </a:r>
            <a:r>
              <a:rPr lang="en-US" altLang="zh-CN" sz="1800"/>
              <a:t>F1-Score</a:t>
            </a:r>
            <a:r>
              <a:rPr lang="zh-CN" altLang="en-US" sz="1800"/>
              <a:t>仅为</a:t>
            </a:r>
            <a:r>
              <a:rPr lang="en-US" altLang="zh-CN" sz="1800"/>
              <a:t>0.22</a:t>
            </a:r>
            <a:r>
              <a:rPr lang="zh-CN" altLang="en-US" sz="1800"/>
              <a:t>，表明模型在这一类别上的性能较差。</a:t>
            </a:r>
            <a:r>
              <a:rPr lang="en-US" altLang="zh-CN" sz="1800"/>
              <a:t> </a:t>
            </a:r>
            <a:endParaRPr lang="en-US" altLang="zh-CN" sz="1800"/>
          </a:p>
          <a:p>
            <a:pPr marL="0" indent="0">
              <a:buNone/>
            </a:pPr>
            <a:r>
              <a:rPr lang="zh-CN" altLang="en-US" sz="1800"/>
              <a:t>主要问题在于大量的漏报（真正有严重逾期的样本被预测为没有）和一定的误报（将没有严重逾期的样本预测为有）。</a:t>
            </a:r>
            <a:endParaRPr lang="zh-CN" altLang="en-US" sz="1800"/>
          </a:p>
        </p:txBody>
      </p:sp>
      <p:pic>
        <p:nvPicPr>
          <p:cNvPr id="4" name="图片 3"/>
          <p:cNvPicPr>
            <a:picLocks noChangeAspect="1"/>
          </p:cNvPicPr>
          <p:nvPr/>
        </p:nvPicPr>
        <p:blipFill>
          <a:blip r:embed="rId1"/>
          <a:stretch>
            <a:fillRect/>
          </a:stretch>
        </p:blipFill>
        <p:spPr>
          <a:xfrm>
            <a:off x="6273165" y="4830445"/>
            <a:ext cx="4899025" cy="1814195"/>
          </a:xfrm>
          <a:prstGeom prst="rect">
            <a:avLst/>
          </a:prstGeom>
        </p:spPr>
      </p:pic>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2.2.1 </a:t>
            </a:r>
            <a:r>
              <a:rPr lang="zh-CN" altLang="en-US"/>
              <a:t>健康与营养咨询数据预处理与数据规范设计</a:t>
            </a:r>
            <a:endParaRPr lang="zh-CN" altLang="en-US"/>
          </a:p>
        </p:txBody>
      </p:sp>
      <p:sp>
        <p:nvSpPr>
          <p:cNvPr id="3" name="内容占位符 2"/>
          <p:cNvSpPr>
            <a:spLocks noGrp="1"/>
          </p:cNvSpPr>
          <p:nvPr>
            <p:ph idx="1"/>
          </p:nvPr>
        </p:nvSpPr>
        <p:spPr/>
        <p:txBody>
          <a:bodyPr>
            <a:normAutofit/>
          </a:bodyPr>
          <a:p>
            <a:pPr marL="0" indent="0">
              <a:buNone/>
            </a:pPr>
            <a:r>
              <a:rPr lang="zh-CN" altLang="en-US"/>
              <a:t>改进建议</a:t>
            </a:r>
            <a:endParaRPr lang="zh-CN" altLang="en-US"/>
          </a:p>
          <a:p>
            <a:pPr marL="0" indent="0">
              <a:buNone/>
            </a:pPr>
            <a:r>
              <a:rPr lang="en-US" altLang="zh-CN" sz="1800"/>
              <a:t>1. </a:t>
            </a:r>
            <a:r>
              <a:rPr lang="zh-CN" altLang="en-US" sz="1800"/>
              <a:t>数据处理策略调整</a:t>
            </a:r>
            <a:endParaRPr lang="zh-CN" altLang="en-US" sz="1800"/>
          </a:p>
          <a:p>
            <a:pPr marL="0" indent="0">
              <a:buNone/>
            </a:pPr>
            <a:r>
              <a:rPr lang="zh-CN" altLang="en-US" sz="1800"/>
              <a:t>重采样技术：由于数据集存在明显的不平衡，可以考虑使用过采样（如</a:t>
            </a:r>
            <a:r>
              <a:rPr lang="en-US" altLang="zh-CN" sz="1800"/>
              <a:t>SMOTE</a:t>
            </a:r>
            <a:r>
              <a:rPr lang="zh-CN" altLang="en-US" sz="1800"/>
              <a:t>）或欠采样技术来平衡两个类别的数量。</a:t>
            </a:r>
            <a:endParaRPr lang="zh-CN" altLang="en-US" sz="1800"/>
          </a:p>
          <a:p>
            <a:pPr marL="0" indent="0">
              <a:buNone/>
            </a:pPr>
            <a:endParaRPr lang="en-US" altLang="zh-CN" sz="1800"/>
          </a:p>
          <a:p>
            <a:pPr marL="0" indent="0">
              <a:buNone/>
            </a:pPr>
            <a:r>
              <a:rPr lang="en-US" altLang="zh-CN" sz="1800"/>
              <a:t>2. </a:t>
            </a:r>
            <a:r>
              <a:rPr lang="zh-CN" altLang="en-US" sz="1800"/>
              <a:t>特征工程优化</a:t>
            </a:r>
            <a:endParaRPr lang="zh-CN" altLang="en-US" sz="1800"/>
          </a:p>
          <a:p>
            <a:pPr marL="0" indent="0">
              <a:buNone/>
            </a:pPr>
            <a:r>
              <a:rPr lang="zh-CN" altLang="en-US" sz="1800"/>
              <a:t>特征选择：仔细审查现有特征，去除冗余或不相关的特征，可能有助于提升模型性能。</a:t>
            </a:r>
            <a:endParaRPr lang="zh-CN" altLang="en-US" sz="1800"/>
          </a:p>
          <a:p>
            <a:pPr marL="0" indent="0">
              <a:buNone/>
            </a:pPr>
            <a:r>
              <a:rPr lang="zh-CN" altLang="en-US" sz="1800"/>
              <a:t>特征构造：尝试创建新的、更具区分力的特征，如基于现有特征的交互项或衍生指标。</a:t>
            </a:r>
            <a:endParaRPr lang="zh-CN" altLang="en-US" sz="180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2.2.2 </a:t>
            </a:r>
            <a:r>
              <a:rPr lang="zh-CN" altLang="en-US"/>
              <a:t>智能信用评分</a:t>
            </a:r>
            <a:r>
              <a:rPr lang="en-US" altLang="zh-CN"/>
              <a:t>Logistic</a:t>
            </a:r>
            <a:r>
              <a:rPr lang="zh-CN" altLang="en-US"/>
              <a:t>回归模型开发与测试</a:t>
            </a:r>
            <a:endParaRPr lang="zh-CN" altLang="en-US"/>
          </a:p>
        </p:txBody>
      </p:sp>
      <p:pic>
        <p:nvPicPr>
          <p:cNvPr id="8" name="内容占位符 7"/>
          <p:cNvPicPr>
            <a:picLocks noChangeAspect="1"/>
          </p:cNvPicPr>
          <p:nvPr>
            <p:ph idx="1"/>
          </p:nvPr>
        </p:nvPicPr>
        <p:blipFill>
          <a:blip r:embed="rId1"/>
          <a:stretch>
            <a:fillRect/>
          </a:stretch>
        </p:blipFill>
        <p:spPr>
          <a:xfrm>
            <a:off x="2427605" y="1301750"/>
            <a:ext cx="7336155" cy="4873625"/>
          </a:xfrm>
          <a:prstGeom prst="rect">
            <a:avLst/>
          </a:prstGeom>
        </p:spPr>
      </p:pic>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2.2.2 </a:t>
            </a:r>
            <a:r>
              <a:rPr lang="zh-CN" altLang="en-US"/>
              <a:t>智能信用评分</a:t>
            </a:r>
            <a:r>
              <a:rPr lang="en-US" altLang="zh-CN"/>
              <a:t>Logistic</a:t>
            </a:r>
            <a:r>
              <a:rPr lang="zh-CN" altLang="en-US"/>
              <a:t>回归模型开发与测试</a:t>
            </a:r>
            <a:endParaRPr lang="zh-CN" altLang="en-US"/>
          </a:p>
        </p:txBody>
      </p:sp>
      <p:pic>
        <p:nvPicPr>
          <p:cNvPr id="4" name="内容占位符 3"/>
          <p:cNvPicPr>
            <a:picLocks noChangeAspect="1"/>
          </p:cNvPicPr>
          <p:nvPr>
            <p:ph idx="1"/>
          </p:nvPr>
        </p:nvPicPr>
        <p:blipFill>
          <a:blip r:embed="rId1"/>
          <a:stretch>
            <a:fillRect/>
          </a:stretch>
        </p:blipFill>
        <p:spPr>
          <a:xfrm>
            <a:off x="2334895" y="1301750"/>
            <a:ext cx="7520940" cy="4873625"/>
          </a:xfrm>
          <a:prstGeom prst="rect">
            <a:avLst/>
          </a:prstGeom>
        </p:spPr>
      </p:pic>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2.2.2 </a:t>
            </a:r>
            <a:r>
              <a:rPr lang="zh-CN" altLang="en-US"/>
              <a:t>智能信用评分</a:t>
            </a:r>
            <a:r>
              <a:rPr lang="en-US" altLang="zh-CN"/>
              <a:t>Logistic</a:t>
            </a:r>
            <a:r>
              <a:rPr lang="zh-CN" altLang="en-US"/>
              <a:t>回归模型开发与测试</a:t>
            </a:r>
            <a:endParaRPr lang="zh-CN" altLang="en-US"/>
          </a:p>
        </p:txBody>
      </p:sp>
      <p:pic>
        <p:nvPicPr>
          <p:cNvPr id="5" name="内容占位符 4"/>
          <p:cNvPicPr>
            <a:picLocks noChangeAspect="1"/>
          </p:cNvPicPr>
          <p:nvPr>
            <p:ph idx="1"/>
          </p:nvPr>
        </p:nvPicPr>
        <p:blipFill>
          <a:blip r:embed="rId1"/>
          <a:stretch>
            <a:fillRect/>
          </a:stretch>
        </p:blipFill>
        <p:spPr>
          <a:xfrm>
            <a:off x="1384935" y="1301750"/>
            <a:ext cx="9421495" cy="4873625"/>
          </a:xfrm>
          <a:prstGeom prst="rect">
            <a:avLst/>
          </a:prstGeom>
        </p:spPr>
      </p:pic>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2.2.2 </a:t>
            </a:r>
            <a:r>
              <a:rPr lang="zh-CN" altLang="en-US"/>
              <a:t>智能信用评分</a:t>
            </a:r>
            <a:r>
              <a:rPr lang="en-US" altLang="zh-CN"/>
              <a:t>Logistic</a:t>
            </a:r>
            <a:r>
              <a:rPr lang="zh-CN" altLang="en-US"/>
              <a:t>回归模型开发与测试</a:t>
            </a:r>
            <a:endParaRPr lang="zh-CN" altLang="en-US"/>
          </a:p>
        </p:txBody>
      </p:sp>
      <p:pic>
        <p:nvPicPr>
          <p:cNvPr id="4" name="内容占位符 3"/>
          <p:cNvPicPr>
            <a:picLocks noChangeAspect="1"/>
          </p:cNvPicPr>
          <p:nvPr>
            <p:ph idx="1"/>
          </p:nvPr>
        </p:nvPicPr>
        <p:blipFill>
          <a:blip r:embed="rId1"/>
          <a:stretch>
            <a:fillRect/>
          </a:stretch>
        </p:blipFill>
        <p:spPr>
          <a:xfrm>
            <a:off x="3209290" y="2033270"/>
            <a:ext cx="5772150" cy="3409950"/>
          </a:xfrm>
          <a:prstGeom prst="rect">
            <a:avLst/>
          </a:prstGeom>
        </p:spPr>
      </p:pic>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2.2.2 </a:t>
            </a:r>
            <a:r>
              <a:rPr lang="zh-CN" altLang="en-US"/>
              <a:t>智能信用评分</a:t>
            </a:r>
            <a:r>
              <a:rPr lang="en-US" altLang="zh-CN"/>
              <a:t>Logistic</a:t>
            </a:r>
            <a:r>
              <a:rPr lang="zh-CN" altLang="en-US"/>
              <a:t>回归模型开发与测试</a:t>
            </a:r>
            <a:endParaRPr lang="zh-CN" altLang="en-US"/>
          </a:p>
        </p:txBody>
      </p:sp>
      <p:sp>
        <p:nvSpPr>
          <p:cNvPr id="3" name="内容占位符 2"/>
          <p:cNvSpPr/>
          <p:nvPr>
            <p:ph idx="1"/>
          </p:nvPr>
        </p:nvSpPr>
        <p:spPr/>
        <p:txBody>
          <a:bodyPr>
            <a:normAutofit lnSpcReduction="10000"/>
          </a:bodyPr>
          <a:p>
            <a:pPr marL="0" indent="0">
              <a:buNone/>
            </a:pPr>
            <a:r>
              <a:rPr lang="zh-CN" altLang="en-US"/>
              <a:t>错误分析</a:t>
            </a:r>
            <a:endParaRPr lang="zh-CN" altLang="en-US"/>
          </a:p>
          <a:p>
            <a:pPr marL="0" indent="0">
              <a:buNone/>
            </a:pPr>
            <a:r>
              <a:rPr lang="en-US" altLang="zh-CN" sz="2000"/>
              <a:t>1</a:t>
            </a:r>
            <a:r>
              <a:rPr lang="zh-CN" altLang="en-US" sz="2000"/>
              <a:t>过拟合：训练集得分略高于测试集得分，可能存在轻微的过拟合现象。这意味着模型在训练数据上表现良好，但在未见过的数据上表现稍差。</a:t>
            </a:r>
            <a:endParaRPr lang="zh-CN" altLang="en-US" sz="2000"/>
          </a:p>
          <a:p>
            <a:pPr marL="0" indent="0">
              <a:buNone/>
            </a:pPr>
            <a:r>
              <a:rPr lang="en-US" altLang="zh-CN" sz="2000"/>
              <a:t>2</a:t>
            </a:r>
            <a:r>
              <a:rPr lang="zh-CN" altLang="en-US" sz="2000"/>
              <a:t>特征工程：当前使用的特征可能没有完全捕捉到影响目标变量的所有重要信息。可以考虑添加更多相关特征或进行特征变换。</a:t>
            </a:r>
            <a:endParaRPr lang="zh-CN" altLang="en-US" sz="2000"/>
          </a:p>
          <a:p>
            <a:pPr marL="0" indent="0">
              <a:buNone/>
            </a:pPr>
            <a:r>
              <a:rPr lang="en-US" altLang="zh-CN" sz="2000"/>
              <a:t>3</a:t>
            </a:r>
            <a:r>
              <a:rPr lang="zh-CN" altLang="en-US" sz="2000"/>
              <a:t>模型选择：线性回归模型可能不是最适合这个问题的模型。可以尝试其他更复杂的模型，如支持向量机、神经网络或集成方法（如随机森林、梯度提升机）。</a:t>
            </a:r>
            <a:endParaRPr lang="zh-CN" altLang="en-US" sz="2000"/>
          </a:p>
        </p:txBody>
      </p:sp>
      <p:pic>
        <p:nvPicPr>
          <p:cNvPr id="5" name="内容占位符 3"/>
          <p:cNvPicPr>
            <a:picLocks noChangeAspect="1"/>
          </p:cNvPicPr>
          <p:nvPr/>
        </p:nvPicPr>
        <p:blipFill>
          <a:blip r:embed="rId1"/>
          <a:stretch>
            <a:fillRect/>
          </a:stretch>
        </p:blipFill>
        <p:spPr>
          <a:xfrm>
            <a:off x="7661275" y="4368165"/>
            <a:ext cx="3946525" cy="2331720"/>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4"/>
          <p:cNvPicPr>
            <a:picLocks noChangeAspect="1"/>
          </p:cNvPicPr>
          <p:nvPr>
            <p:custDataLst>
              <p:tags r:id="rId1"/>
            </p:custDataLst>
          </p:nvPr>
        </p:nvPicPr>
        <p:blipFill>
          <a:blip r:embed="rId2"/>
          <a:stretch>
            <a:fillRect/>
          </a:stretch>
        </p:blipFill>
        <p:spPr>
          <a:xfrm>
            <a:off x="1299210" y="1490345"/>
            <a:ext cx="9586595" cy="4759325"/>
          </a:xfrm>
          <a:prstGeom prst="rect">
            <a:avLst/>
          </a:prstGeom>
        </p:spPr>
      </p:pic>
      <p:sp>
        <p:nvSpPr>
          <p:cNvPr id="8" name="标题 7"/>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2.1.1智慧交通中燃油效率模型的数据清洗和标注流程设计</a:t>
            </a:r>
            <a:endParaRPr lang="zh-CN" altLang="en-US" dirty="0">
              <a:sym typeface="+mn-ea"/>
            </a:endParaRPr>
          </a:p>
        </p:txBody>
      </p:sp>
    </p:spTree>
    <p:custDataLst>
      <p:tags r:id="rId4"/>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2.2.2 </a:t>
            </a:r>
            <a:r>
              <a:rPr lang="zh-CN" altLang="en-US"/>
              <a:t>智能信用评分</a:t>
            </a:r>
            <a:r>
              <a:rPr lang="en-US" altLang="zh-CN"/>
              <a:t>Logistic</a:t>
            </a:r>
            <a:r>
              <a:rPr lang="zh-CN" altLang="en-US"/>
              <a:t>回归模型开发与测试</a:t>
            </a:r>
            <a:endParaRPr lang="zh-CN" altLang="en-US"/>
          </a:p>
        </p:txBody>
      </p:sp>
      <p:sp>
        <p:nvSpPr>
          <p:cNvPr id="3" name="内容占位符 2"/>
          <p:cNvSpPr/>
          <p:nvPr>
            <p:ph idx="1"/>
          </p:nvPr>
        </p:nvSpPr>
        <p:spPr/>
        <p:txBody>
          <a:bodyPr>
            <a:normAutofit lnSpcReduction="10000"/>
          </a:bodyPr>
          <a:p>
            <a:pPr marL="0" indent="0">
              <a:buNone/>
            </a:pPr>
            <a:r>
              <a:rPr lang="zh-CN" altLang="en-US" sz="2000"/>
              <a:t>改进建议</a:t>
            </a:r>
            <a:endParaRPr lang="zh-CN" altLang="en-US" sz="2000"/>
          </a:p>
          <a:p>
            <a:pPr marL="0" indent="0">
              <a:buNone/>
            </a:pPr>
            <a:r>
              <a:rPr lang="en-US" altLang="zh-CN" sz="1800"/>
              <a:t>1</a:t>
            </a:r>
            <a:r>
              <a:rPr lang="zh-CN" altLang="en-US" sz="1800"/>
              <a:t>特征工程：</a:t>
            </a:r>
            <a:endParaRPr lang="zh-CN" altLang="en-US" sz="1800"/>
          </a:p>
          <a:p>
            <a:pPr marL="0" indent="0">
              <a:buNone/>
            </a:pPr>
            <a:r>
              <a:rPr lang="zh-CN" altLang="en-US" sz="1800"/>
              <a:t>探索数据集，寻找更多潜在的特征。</a:t>
            </a:r>
            <a:endParaRPr lang="zh-CN" altLang="en-US" sz="1800"/>
          </a:p>
          <a:p>
            <a:pPr marL="0" indent="0">
              <a:buNone/>
            </a:pPr>
            <a:r>
              <a:rPr lang="zh-CN" altLang="en-US" sz="1800"/>
              <a:t>对现有特征进行变换，如对数变换、多项式特征等。</a:t>
            </a:r>
            <a:endParaRPr lang="zh-CN" altLang="en-US" sz="1800"/>
          </a:p>
          <a:p>
            <a:pPr marL="0" indent="0">
              <a:buNone/>
            </a:pPr>
            <a:r>
              <a:rPr lang="zh-CN" altLang="en-US" sz="1800"/>
              <a:t>使用特征选择方法减少冗余特征。</a:t>
            </a:r>
            <a:endParaRPr lang="zh-CN" altLang="en-US" sz="1800"/>
          </a:p>
          <a:p>
            <a:pPr marL="0" indent="0">
              <a:buNone/>
            </a:pPr>
            <a:endParaRPr lang="en-US" altLang="zh-CN" sz="1800"/>
          </a:p>
          <a:p>
            <a:pPr marL="0" indent="0">
              <a:buNone/>
            </a:pPr>
            <a:r>
              <a:rPr lang="en-US" altLang="zh-CN" sz="1800"/>
              <a:t>2</a:t>
            </a:r>
            <a:r>
              <a:rPr lang="zh-CN" altLang="en-US" sz="1800"/>
              <a:t>模型选择与调参：</a:t>
            </a:r>
            <a:endParaRPr lang="zh-CN" altLang="en-US" sz="1800"/>
          </a:p>
          <a:p>
            <a:pPr marL="0" indent="0">
              <a:buNone/>
            </a:pPr>
            <a:r>
              <a:rPr lang="zh-CN" altLang="en-US" sz="1800"/>
              <a:t>尝试不同的模型，如随机森林、梯度提升机或神经网络。</a:t>
            </a:r>
            <a:endParaRPr lang="zh-CN" altLang="en-US" sz="1800"/>
          </a:p>
          <a:p>
            <a:pPr marL="0" indent="0">
              <a:buNone/>
            </a:pPr>
            <a:r>
              <a:rPr lang="zh-CN" altLang="en-US" sz="1800"/>
              <a:t>使用交叉验证来评估模型性能，避免过拟合。</a:t>
            </a:r>
            <a:endParaRPr lang="zh-CN" altLang="en-US" sz="1800"/>
          </a:p>
          <a:p>
            <a:pPr marL="0" indent="0">
              <a:buNone/>
            </a:pPr>
            <a:r>
              <a:rPr lang="zh-CN" altLang="en-US" sz="1800"/>
              <a:t>对选定模型进行超参数调优，以找到最佳参数组合。</a:t>
            </a:r>
            <a:endParaRPr lang="zh-CN" altLang="en-US" sz="1800"/>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2.2.3 </a:t>
            </a:r>
            <a:r>
              <a:rPr lang="zh-CN" altLang="en-US"/>
              <a:t>日常运动量随机森林预测模型开发与测试</a:t>
            </a:r>
            <a:endParaRPr lang="zh-CN" altLang="en-US"/>
          </a:p>
        </p:txBody>
      </p:sp>
      <p:pic>
        <p:nvPicPr>
          <p:cNvPr id="6" name="图片 5"/>
          <p:cNvPicPr>
            <a:picLocks noChangeAspect="1"/>
          </p:cNvPicPr>
          <p:nvPr/>
        </p:nvPicPr>
        <p:blipFill>
          <a:blip r:embed="rId1"/>
          <a:stretch>
            <a:fillRect/>
          </a:stretch>
        </p:blipFill>
        <p:spPr>
          <a:xfrm>
            <a:off x="2218690" y="1186815"/>
            <a:ext cx="7056755" cy="5431790"/>
          </a:xfrm>
          <a:prstGeom prst="rect">
            <a:avLst/>
          </a:prstGeom>
        </p:spPr>
      </p:pic>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2.2.3 </a:t>
            </a:r>
            <a:r>
              <a:rPr lang="zh-CN" altLang="en-US"/>
              <a:t>日常运动量随机森林预测模型开发与测试</a:t>
            </a:r>
            <a:endParaRPr lang="zh-CN" altLang="en-US"/>
          </a:p>
        </p:txBody>
      </p:sp>
      <p:pic>
        <p:nvPicPr>
          <p:cNvPr id="3" name="图片 2"/>
          <p:cNvPicPr>
            <a:picLocks noChangeAspect="1"/>
          </p:cNvPicPr>
          <p:nvPr/>
        </p:nvPicPr>
        <p:blipFill>
          <a:blip r:embed="rId1"/>
          <a:stretch>
            <a:fillRect/>
          </a:stretch>
        </p:blipFill>
        <p:spPr>
          <a:xfrm>
            <a:off x="2546985" y="1151255"/>
            <a:ext cx="6348730" cy="5514975"/>
          </a:xfrm>
          <a:prstGeom prst="rect">
            <a:avLst/>
          </a:prstGeom>
        </p:spPr>
      </p:pic>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2.2.3 </a:t>
            </a:r>
            <a:r>
              <a:rPr lang="zh-CN" altLang="en-US"/>
              <a:t>日常运动量随机森林预测模型开发与测试</a:t>
            </a:r>
            <a:endParaRPr lang="zh-CN" altLang="en-US"/>
          </a:p>
        </p:txBody>
      </p:sp>
      <p:pic>
        <p:nvPicPr>
          <p:cNvPr id="5" name="图片 4"/>
          <p:cNvPicPr>
            <a:picLocks noChangeAspect="1"/>
          </p:cNvPicPr>
          <p:nvPr/>
        </p:nvPicPr>
        <p:blipFill>
          <a:blip r:embed="rId1"/>
          <a:stretch>
            <a:fillRect/>
          </a:stretch>
        </p:blipFill>
        <p:spPr>
          <a:xfrm>
            <a:off x="2661920" y="1499870"/>
            <a:ext cx="6867525" cy="4600575"/>
          </a:xfrm>
          <a:prstGeom prst="rect">
            <a:avLst/>
          </a:prstGeom>
        </p:spPr>
      </p:pic>
    </p:spTree>
    <p:custDataLst>
      <p:tags r:id="rId2"/>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2.2.3 </a:t>
            </a:r>
            <a:r>
              <a:rPr lang="zh-CN" altLang="en-US"/>
              <a:t>日常运动量随机森林预测模型开发与测试</a:t>
            </a:r>
            <a:endParaRPr lang="zh-CN" altLang="en-US"/>
          </a:p>
        </p:txBody>
      </p:sp>
      <p:sp>
        <p:nvSpPr>
          <p:cNvPr id="3" name="内容占位符 2"/>
          <p:cNvSpPr>
            <a:spLocks noGrp="1"/>
          </p:cNvSpPr>
          <p:nvPr>
            <p:ph idx="1"/>
          </p:nvPr>
        </p:nvSpPr>
        <p:spPr/>
        <p:txBody>
          <a:bodyPr/>
          <a:p>
            <a:r>
              <a:rPr lang="zh-CN" altLang="en-US"/>
              <a:t>错误分析</a:t>
            </a:r>
            <a:endParaRPr lang="zh-CN" altLang="en-US"/>
          </a:p>
          <a:p>
            <a:pPr marL="0" indent="0">
              <a:buNone/>
            </a:pPr>
            <a:r>
              <a:rPr lang="en-US" altLang="zh-CN" sz="2000"/>
              <a:t>1</a:t>
            </a:r>
            <a:r>
              <a:rPr lang="zh-CN" altLang="en-US" sz="2000"/>
              <a:t>过拟合：模型在训练集上的得分较高，而在测试集上的得分较低，这表明模型可能过拟合了训练数据，即模型学到了训练数据中的噪声而不是潜在的模式。</a:t>
            </a:r>
            <a:endParaRPr lang="zh-CN" altLang="en-US" sz="2000"/>
          </a:p>
          <a:p>
            <a:pPr marL="0" indent="0">
              <a:buNone/>
            </a:pPr>
            <a:r>
              <a:rPr lang="en-US" altLang="zh-CN" sz="2000"/>
              <a:t>2</a:t>
            </a:r>
            <a:r>
              <a:rPr lang="zh-CN" altLang="en-US" sz="2000"/>
              <a:t>特征不足：所选特征可能不足以捕捉到年龄与所选特征之间的复杂关系。只有三个特征（性别、锻炼的重要性、自我感觉的健康程度）可能不足以全面地描述年龄的变化规律。</a:t>
            </a:r>
            <a:endParaRPr lang="zh-CN" altLang="en-US" sz="2000"/>
          </a:p>
          <a:p>
            <a:pPr marL="0" indent="0">
              <a:buNone/>
            </a:pPr>
            <a:r>
              <a:rPr lang="en-US" altLang="zh-CN" sz="2000"/>
              <a:t>3</a:t>
            </a:r>
            <a:r>
              <a:rPr lang="zh-CN" altLang="en-US" sz="2000"/>
              <a:t>数据量或质量：数据集可能较小或存在质量问题，比如异常值、缺失值等问题，影响了模型的泛化能力。</a:t>
            </a:r>
            <a:endParaRPr lang="zh-CN" altLang="en-US" sz="2000"/>
          </a:p>
        </p:txBody>
      </p:sp>
      <p:pic>
        <p:nvPicPr>
          <p:cNvPr id="4" name="图片 3"/>
          <p:cNvPicPr>
            <a:picLocks noChangeAspect="1"/>
          </p:cNvPicPr>
          <p:nvPr/>
        </p:nvPicPr>
        <p:blipFill>
          <a:blip r:embed="rId1"/>
          <a:stretch>
            <a:fillRect/>
          </a:stretch>
        </p:blipFill>
        <p:spPr>
          <a:xfrm>
            <a:off x="7769225" y="4340860"/>
            <a:ext cx="3352165" cy="2245360"/>
          </a:xfrm>
          <a:prstGeom prst="rect">
            <a:avLst/>
          </a:prstGeom>
        </p:spPr>
      </p:pic>
    </p:spTree>
    <p:custDataLst>
      <p:tags r:id="rId2"/>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2.2.3 </a:t>
            </a:r>
            <a:r>
              <a:rPr lang="zh-CN" altLang="en-US"/>
              <a:t>日常运动量随机森林预测模型开发与测试</a:t>
            </a:r>
            <a:endParaRPr lang="zh-CN" altLang="en-US"/>
          </a:p>
        </p:txBody>
      </p:sp>
      <p:sp>
        <p:nvSpPr>
          <p:cNvPr id="3" name="内容占位符 2"/>
          <p:cNvSpPr>
            <a:spLocks noGrp="1"/>
          </p:cNvSpPr>
          <p:nvPr>
            <p:ph idx="1"/>
          </p:nvPr>
        </p:nvSpPr>
        <p:spPr/>
        <p:txBody>
          <a:bodyPr>
            <a:normAutofit lnSpcReduction="20000"/>
          </a:bodyPr>
          <a:p>
            <a:r>
              <a:rPr lang="zh-CN" altLang="en-US" sz="2000"/>
              <a:t>改进建议</a:t>
            </a:r>
            <a:endParaRPr lang="zh-CN" altLang="en-US" sz="2000"/>
          </a:p>
          <a:p>
            <a:pPr marL="0" indent="0">
              <a:buNone/>
            </a:pPr>
            <a:r>
              <a:rPr lang="en-US" altLang="zh-CN" sz="2000"/>
              <a:t>1</a:t>
            </a:r>
            <a:r>
              <a:rPr lang="zh-CN" altLang="en-US" sz="2000"/>
              <a:t>特征工程：</a:t>
            </a:r>
            <a:endParaRPr lang="zh-CN" altLang="en-US" sz="2000"/>
          </a:p>
          <a:p>
            <a:pPr marL="0" indent="0">
              <a:buNone/>
            </a:pPr>
            <a:r>
              <a:rPr lang="zh-CN" altLang="en-US" sz="2000"/>
              <a:t>增加更多相关特征：可以从原始数据中提取更多有用的特征，比如锻炼频率、饮食习惯等。</a:t>
            </a:r>
            <a:endParaRPr lang="zh-CN" altLang="en-US" sz="2000"/>
          </a:p>
          <a:p>
            <a:pPr marL="0" indent="0">
              <a:buNone/>
            </a:pPr>
            <a:r>
              <a:rPr lang="zh-CN" altLang="en-US" sz="2000"/>
              <a:t>特征选择：使用特征选择技术来确定哪些特征对于预测最有帮助。</a:t>
            </a:r>
            <a:endParaRPr lang="zh-CN" altLang="en-US" sz="2000"/>
          </a:p>
          <a:p>
            <a:pPr marL="0" indent="0">
              <a:buNone/>
            </a:pPr>
            <a:r>
              <a:rPr lang="zh-CN" altLang="en-US" sz="2000"/>
              <a:t>特征构造：创建新的特征组合，比如将多个特征结合起来形成更有意义的衍生特征。</a:t>
            </a:r>
            <a:endParaRPr lang="zh-CN" altLang="en-US" sz="2000"/>
          </a:p>
          <a:p>
            <a:pPr marL="0" indent="0">
              <a:buNone/>
            </a:pPr>
            <a:endParaRPr lang="en-US" altLang="zh-CN" sz="2000"/>
          </a:p>
          <a:p>
            <a:pPr marL="0" indent="0">
              <a:buNone/>
            </a:pPr>
            <a:r>
              <a:rPr lang="en-US" altLang="zh-CN" sz="2000"/>
              <a:t>2</a:t>
            </a:r>
            <a:r>
              <a:rPr lang="zh-CN" altLang="en-US" sz="2000"/>
              <a:t>模型选择与调参：</a:t>
            </a:r>
            <a:endParaRPr lang="zh-CN" altLang="en-US" sz="2000"/>
          </a:p>
          <a:p>
            <a:pPr marL="0" indent="0">
              <a:buNone/>
            </a:pPr>
            <a:r>
              <a:rPr lang="zh-CN" altLang="en-US" sz="2000"/>
              <a:t>调整模型参数：通过网格搜索或随机搜索调整随机森林的参数，比如</a:t>
            </a:r>
            <a:r>
              <a:rPr lang="en-US" altLang="zh-CN" sz="2000"/>
              <a:t>n_estimators</a:t>
            </a:r>
            <a:r>
              <a:rPr lang="zh-CN" altLang="en-US" sz="2000"/>
              <a:t>、</a:t>
            </a:r>
            <a:r>
              <a:rPr lang="en-US" altLang="zh-CN" sz="2000"/>
              <a:t>max_depth</a:t>
            </a:r>
            <a:r>
              <a:rPr lang="zh-CN" altLang="en-US" sz="2000"/>
              <a:t>等。</a:t>
            </a:r>
            <a:endParaRPr lang="zh-CN" altLang="en-US" sz="2000"/>
          </a:p>
          <a:p>
            <a:pPr marL="0" indent="0">
              <a:buNone/>
            </a:pPr>
            <a:r>
              <a:rPr lang="zh-CN" altLang="en-US" sz="2000"/>
              <a:t>尝试其他模型：可以考虑使用其他回归模型，如支持向量机（</a:t>
            </a:r>
            <a:r>
              <a:rPr lang="en-US" altLang="zh-CN" sz="2000"/>
              <a:t>SVM</a:t>
            </a:r>
            <a:r>
              <a:rPr lang="zh-CN" altLang="en-US" sz="2000"/>
              <a:t>）、梯度提升树（如</a:t>
            </a:r>
            <a:r>
              <a:rPr lang="en-US" altLang="zh-CN" sz="2000"/>
              <a:t>XGBoost</a:t>
            </a:r>
            <a:r>
              <a:rPr lang="zh-CN" altLang="en-US" sz="2000"/>
              <a:t>）等。</a:t>
            </a:r>
            <a:endParaRPr lang="zh-CN" altLang="en-US" sz="2000"/>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2.2.4 </a:t>
            </a:r>
            <a:r>
              <a:rPr lang="zh-CN" altLang="en-US"/>
              <a:t>低碳生活行为影响因素预测线性回归模型开发与测试</a:t>
            </a:r>
            <a:endParaRPr lang="zh-CN" altLang="en-US"/>
          </a:p>
        </p:txBody>
      </p:sp>
      <p:pic>
        <p:nvPicPr>
          <p:cNvPr id="6" name="图片 5"/>
          <p:cNvPicPr>
            <a:picLocks noChangeAspect="1"/>
          </p:cNvPicPr>
          <p:nvPr/>
        </p:nvPicPr>
        <p:blipFill>
          <a:blip r:embed="rId1"/>
          <a:stretch>
            <a:fillRect/>
          </a:stretch>
        </p:blipFill>
        <p:spPr>
          <a:xfrm>
            <a:off x="2501900" y="1234440"/>
            <a:ext cx="6456045" cy="5415280"/>
          </a:xfrm>
          <a:prstGeom prst="rect">
            <a:avLst/>
          </a:prstGeom>
        </p:spPr>
      </p:pic>
    </p:spTree>
    <p:custDataLst>
      <p:tags r:id="rId2"/>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2.2.4 </a:t>
            </a:r>
            <a:r>
              <a:rPr lang="zh-CN" altLang="en-US"/>
              <a:t>低碳生活行为影响因素预测线性回归模型开发与测试</a:t>
            </a:r>
            <a:endParaRPr lang="zh-CN" altLang="en-US"/>
          </a:p>
        </p:txBody>
      </p:sp>
      <p:pic>
        <p:nvPicPr>
          <p:cNvPr id="3" name="图片 2"/>
          <p:cNvPicPr>
            <a:picLocks noChangeAspect="1"/>
          </p:cNvPicPr>
          <p:nvPr/>
        </p:nvPicPr>
        <p:blipFill>
          <a:blip r:embed="rId1"/>
          <a:stretch>
            <a:fillRect/>
          </a:stretch>
        </p:blipFill>
        <p:spPr>
          <a:xfrm>
            <a:off x="1712595" y="1521460"/>
            <a:ext cx="9500870" cy="4647565"/>
          </a:xfrm>
          <a:prstGeom prst="rect">
            <a:avLst/>
          </a:prstGeom>
        </p:spPr>
      </p:pic>
    </p:spTree>
    <p:custDataLst>
      <p:tags r:id="rId2"/>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2.2.4 </a:t>
            </a:r>
            <a:r>
              <a:rPr lang="zh-CN" altLang="en-US"/>
              <a:t>低碳生活行为影响因素预测线性回归模型开发与测试</a:t>
            </a:r>
            <a:endParaRPr lang="zh-CN" altLang="en-US"/>
          </a:p>
        </p:txBody>
      </p:sp>
      <p:pic>
        <p:nvPicPr>
          <p:cNvPr id="4" name="图片 3"/>
          <p:cNvPicPr>
            <a:picLocks noChangeAspect="1"/>
          </p:cNvPicPr>
          <p:nvPr/>
        </p:nvPicPr>
        <p:blipFill>
          <a:blip r:embed="rId1"/>
          <a:stretch>
            <a:fillRect/>
          </a:stretch>
        </p:blipFill>
        <p:spPr>
          <a:xfrm>
            <a:off x="1767205" y="1348740"/>
            <a:ext cx="7947025" cy="5067300"/>
          </a:xfrm>
          <a:prstGeom prst="rect">
            <a:avLst/>
          </a:prstGeom>
        </p:spPr>
      </p:pic>
    </p:spTree>
    <p:custDataLst>
      <p:tags r:id="rId2"/>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2.2.4 </a:t>
            </a:r>
            <a:r>
              <a:rPr lang="zh-CN" altLang="en-US"/>
              <a:t>低碳生活行为影响因素预测线性回归模型开发与测试</a:t>
            </a:r>
            <a:endParaRPr lang="zh-CN" altLang="en-US"/>
          </a:p>
        </p:txBody>
      </p:sp>
      <p:pic>
        <p:nvPicPr>
          <p:cNvPr id="5" name="图片 4"/>
          <p:cNvPicPr>
            <a:picLocks noChangeAspect="1"/>
          </p:cNvPicPr>
          <p:nvPr/>
        </p:nvPicPr>
        <p:blipFill>
          <a:blip r:embed="rId1"/>
          <a:stretch>
            <a:fillRect/>
          </a:stretch>
        </p:blipFill>
        <p:spPr>
          <a:xfrm>
            <a:off x="2833370" y="1557020"/>
            <a:ext cx="6524625" cy="3743325"/>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3"/>
          <p:cNvPicPr>
            <a:picLocks noChangeAspect="1"/>
          </p:cNvPicPr>
          <p:nvPr>
            <p:custDataLst>
              <p:tags r:id="rId1"/>
            </p:custDataLst>
          </p:nvPr>
        </p:nvPicPr>
        <p:blipFill>
          <a:blip r:embed="rId2"/>
          <a:stretch>
            <a:fillRect/>
          </a:stretch>
        </p:blipFill>
        <p:spPr>
          <a:xfrm>
            <a:off x="2587625" y="1490345"/>
            <a:ext cx="7009765" cy="4759325"/>
          </a:xfrm>
          <a:prstGeom prst="rect">
            <a:avLst/>
          </a:prstGeom>
        </p:spPr>
      </p:pic>
      <p:sp>
        <p:nvSpPr>
          <p:cNvPr id="8" name="标题 7"/>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2.1.1智慧交通中燃油效率模型的数据清洗和标注流程设计</a:t>
            </a:r>
            <a:endParaRPr lang="zh-CN" altLang="en-US" dirty="0">
              <a:sym typeface="+mn-ea"/>
            </a:endParaRPr>
          </a:p>
        </p:txBody>
      </p:sp>
    </p:spTree>
    <p:custDataLst>
      <p:tags r:id="rId4"/>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2.2.4 </a:t>
            </a:r>
            <a:r>
              <a:rPr lang="zh-CN" altLang="en-US"/>
              <a:t>低碳生活行为影响因素预测线性回归模型开发与测试</a:t>
            </a:r>
            <a:endParaRPr lang="zh-CN" altLang="en-US"/>
          </a:p>
        </p:txBody>
      </p:sp>
      <p:sp>
        <p:nvSpPr>
          <p:cNvPr id="3" name="内容占位符 2"/>
          <p:cNvSpPr>
            <a:spLocks noGrp="1"/>
          </p:cNvSpPr>
          <p:nvPr>
            <p:ph idx="1"/>
          </p:nvPr>
        </p:nvSpPr>
        <p:spPr/>
        <p:txBody>
          <a:bodyPr>
            <a:normAutofit/>
          </a:bodyPr>
          <a:p>
            <a:pPr marL="0" indent="0">
              <a:buNone/>
            </a:pPr>
            <a:r>
              <a:rPr lang="zh-CN" altLang="en-US"/>
              <a:t>错误分析</a:t>
            </a:r>
            <a:endParaRPr lang="zh-CN" altLang="en-US"/>
          </a:p>
          <a:p>
            <a:pPr marL="0" indent="0">
              <a:buNone/>
            </a:pPr>
            <a:r>
              <a:rPr lang="en-US" altLang="zh-CN" sz="1800"/>
              <a:t>1</a:t>
            </a:r>
            <a:r>
              <a:rPr lang="zh-CN" altLang="en-US" sz="1800"/>
              <a:t>模型适用性：线性回归模型假设特征与目标变量之间存在线性关系。如果这种假设不成立，模型可能会表现不佳。</a:t>
            </a:r>
            <a:endParaRPr lang="en-US" altLang="zh-CN" sz="1800"/>
          </a:p>
          <a:p>
            <a:pPr marL="0" indent="0">
              <a:buNone/>
            </a:pPr>
            <a:r>
              <a:rPr lang="en-US" altLang="zh-CN" sz="1800"/>
              <a:t>2</a:t>
            </a:r>
            <a:r>
              <a:rPr lang="zh-CN" altLang="en-US" sz="1800"/>
              <a:t>欠拟合：</a:t>
            </a:r>
            <a:r>
              <a:rPr lang="en-US" altLang="zh-CN" sz="1800"/>
              <a:t>R</a:t>
            </a:r>
            <a:r>
              <a:rPr lang="en-US" altLang="en-US" sz="1800"/>
              <a:t>²</a:t>
            </a:r>
            <a:r>
              <a:rPr lang="zh-CN" altLang="en-US" sz="1800"/>
              <a:t>值接近于零，表明模型可能欠拟合，即模型未能很好地捕捉到数据中的模式。这也可能是因为特征的选择不够充分或者特征之间的关系不是线性的。</a:t>
            </a:r>
            <a:endParaRPr lang="en-US" altLang="zh-CN" sz="1800"/>
          </a:p>
          <a:p>
            <a:pPr marL="0" indent="0">
              <a:buNone/>
            </a:pPr>
            <a:r>
              <a:rPr lang="en-US" altLang="zh-CN" sz="1800"/>
              <a:t>3</a:t>
            </a:r>
            <a:r>
              <a:rPr lang="zh-CN" altLang="en-US" sz="1800"/>
              <a:t>特征选择：当前模型仅使用了部分特征，并且这些特征可能未能充分描述目标变量</a:t>
            </a:r>
            <a:r>
              <a:rPr lang="en-US" altLang="zh-CN" sz="1800"/>
              <a:t>“5.</a:t>
            </a:r>
            <a:r>
              <a:rPr lang="zh-CN" altLang="en-US" sz="1800"/>
              <a:t>您进行过绿色低碳的相关生活方式吗</a:t>
            </a:r>
            <a:r>
              <a:rPr lang="en-US" altLang="zh-CN" sz="1800"/>
              <a:t>?”</a:t>
            </a:r>
            <a:r>
              <a:rPr lang="zh-CN" altLang="en-US" sz="1800"/>
              <a:t>的变化情况。</a:t>
            </a:r>
            <a:endParaRPr lang="en-US" altLang="zh-CN" sz="1800"/>
          </a:p>
          <a:p>
            <a:pPr marL="0" indent="0">
              <a:buNone/>
            </a:pPr>
            <a:r>
              <a:rPr lang="en-US" altLang="zh-CN" sz="1800"/>
              <a:t>4</a:t>
            </a:r>
            <a:r>
              <a:rPr lang="zh-CN" altLang="en-US" sz="1800"/>
              <a:t>数据质量和数量：数据可能存在质量问题，如异常值、缺失值等，或者数据量不足，无法提供足够的信息来训练一个有效的模型。</a:t>
            </a:r>
            <a:endParaRPr lang="zh-CN" altLang="en-US" sz="1800"/>
          </a:p>
        </p:txBody>
      </p:sp>
      <p:pic>
        <p:nvPicPr>
          <p:cNvPr id="4" name="图片 3"/>
          <p:cNvPicPr>
            <a:picLocks noChangeAspect="1"/>
          </p:cNvPicPr>
          <p:nvPr/>
        </p:nvPicPr>
        <p:blipFill>
          <a:blip r:embed="rId1"/>
          <a:stretch>
            <a:fillRect/>
          </a:stretch>
        </p:blipFill>
        <p:spPr>
          <a:xfrm>
            <a:off x="7981315" y="4874895"/>
            <a:ext cx="3168650" cy="1818005"/>
          </a:xfrm>
          <a:prstGeom prst="rect">
            <a:avLst/>
          </a:prstGeom>
        </p:spPr>
      </p:pic>
    </p:spTree>
    <p:custDataLst>
      <p:tags r:id="rId2"/>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2.2.4 </a:t>
            </a:r>
            <a:r>
              <a:rPr lang="zh-CN" altLang="en-US"/>
              <a:t>低碳生活行为影响因素预测线性回归模型开发与测试</a:t>
            </a:r>
            <a:endParaRPr lang="zh-CN" altLang="en-US"/>
          </a:p>
        </p:txBody>
      </p:sp>
      <p:sp>
        <p:nvSpPr>
          <p:cNvPr id="3" name="内容占位符 2"/>
          <p:cNvSpPr>
            <a:spLocks noGrp="1"/>
          </p:cNvSpPr>
          <p:nvPr>
            <p:ph idx="1"/>
          </p:nvPr>
        </p:nvSpPr>
        <p:spPr/>
        <p:txBody>
          <a:bodyPr>
            <a:normAutofit/>
          </a:bodyPr>
          <a:p>
            <a:pPr marL="0" indent="0">
              <a:buNone/>
            </a:pPr>
            <a:r>
              <a:rPr lang="zh-CN" altLang="en-US" sz="1800"/>
              <a:t>改进建议</a:t>
            </a:r>
            <a:endParaRPr lang="zh-CN" altLang="en-US" sz="1800"/>
          </a:p>
          <a:p>
            <a:pPr marL="0" indent="0">
              <a:buNone/>
            </a:pPr>
            <a:r>
              <a:rPr lang="en-US" altLang="zh-CN" sz="1800"/>
              <a:t>1</a:t>
            </a:r>
            <a:r>
              <a:rPr lang="zh-CN" altLang="en-US" sz="1800"/>
              <a:t>特征工程：</a:t>
            </a:r>
            <a:endParaRPr lang="zh-CN" altLang="en-US" sz="1800"/>
          </a:p>
          <a:p>
            <a:pPr marL="0" indent="0">
              <a:buNone/>
            </a:pPr>
            <a:r>
              <a:rPr lang="zh-CN" altLang="en-US" sz="1800"/>
              <a:t>增加特征：重新审视数据集，添加更多可能影响目标变量的因素作为特征。</a:t>
            </a:r>
            <a:endParaRPr lang="zh-CN" altLang="en-US" sz="1800"/>
          </a:p>
          <a:p>
            <a:pPr marL="0" indent="0">
              <a:buNone/>
            </a:pPr>
            <a:r>
              <a:rPr lang="zh-CN" altLang="en-US" sz="1800"/>
              <a:t>特征选择：使用特征选择技术（如递归特征消除</a:t>
            </a:r>
            <a:r>
              <a:rPr lang="en-US" altLang="zh-CN" sz="1800"/>
              <a:t>RFE</a:t>
            </a:r>
            <a:r>
              <a:rPr lang="zh-CN" altLang="en-US" sz="1800"/>
              <a:t>、基于模型的特征重要性等）来识别最相关的特征。</a:t>
            </a:r>
            <a:endParaRPr lang="zh-CN" altLang="en-US" sz="1800"/>
          </a:p>
          <a:p>
            <a:pPr marL="0" indent="0">
              <a:buNone/>
            </a:pPr>
            <a:r>
              <a:rPr lang="zh-CN" altLang="en-US" sz="1800"/>
              <a:t>特征构造：创建新的特征，如交互项、多项式特征等，以捕捉更复杂的非线性关系。</a:t>
            </a:r>
            <a:endParaRPr lang="zh-CN" altLang="en-US" sz="1800"/>
          </a:p>
          <a:p>
            <a:pPr marL="0" indent="0">
              <a:buNone/>
            </a:pPr>
            <a:endParaRPr lang="en-US" altLang="zh-CN" sz="1800"/>
          </a:p>
          <a:p>
            <a:pPr marL="0" indent="0">
              <a:buNone/>
            </a:pPr>
            <a:r>
              <a:rPr lang="en-US" altLang="zh-CN" sz="1800"/>
              <a:t>2</a:t>
            </a:r>
            <a:r>
              <a:rPr lang="zh-CN" altLang="en-US" sz="1800"/>
              <a:t>模型选择与调参：</a:t>
            </a:r>
            <a:endParaRPr lang="zh-CN" altLang="en-US" sz="1800"/>
          </a:p>
          <a:p>
            <a:pPr marL="0" indent="0">
              <a:buNone/>
            </a:pPr>
            <a:r>
              <a:rPr lang="zh-CN" altLang="en-US" sz="1800"/>
              <a:t>尝试其他模型：线性回归假设特征与目标之间存在线性关系。如果这种关系不存在，可以尝试其他非线性模型，如决策树、随机森林、支持向量机（</a:t>
            </a:r>
            <a:r>
              <a:rPr lang="en-US" altLang="zh-CN" sz="1800"/>
              <a:t>SVM</a:t>
            </a:r>
            <a:r>
              <a:rPr lang="zh-CN" altLang="en-US" sz="1800"/>
              <a:t>）等。</a:t>
            </a:r>
            <a:endParaRPr lang="zh-CN" altLang="en-US" sz="1800"/>
          </a:p>
          <a:p>
            <a:pPr marL="0" indent="0">
              <a:buNone/>
            </a:pPr>
            <a:r>
              <a:rPr lang="zh-CN" altLang="en-US" sz="1800"/>
              <a:t>调整模型参数：通过网格搜索或随机搜索调整模型的超参数，找到最优参数组合。</a:t>
            </a:r>
            <a:endParaRPr lang="zh-CN" altLang="en-US" sz="180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2.2.5 </a:t>
            </a:r>
            <a:r>
              <a:rPr lang="zh-CN" altLang="en-US"/>
              <a:t>智能步数预测模型开发与测试</a:t>
            </a:r>
            <a:endParaRPr lang="zh-CN" altLang="en-US"/>
          </a:p>
        </p:txBody>
      </p:sp>
      <p:pic>
        <p:nvPicPr>
          <p:cNvPr id="6" name="内容占位符 5"/>
          <p:cNvPicPr>
            <a:picLocks noChangeAspect="1"/>
          </p:cNvPicPr>
          <p:nvPr>
            <p:ph idx="1"/>
          </p:nvPr>
        </p:nvPicPr>
        <p:blipFill>
          <a:blip r:embed="rId1"/>
          <a:stretch>
            <a:fillRect/>
          </a:stretch>
        </p:blipFill>
        <p:spPr>
          <a:xfrm>
            <a:off x="2108200" y="1301750"/>
            <a:ext cx="7974330" cy="4873625"/>
          </a:xfrm>
          <a:prstGeom prst="rect">
            <a:avLst/>
          </a:prstGeom>
        </p:spPr>
      </p:pic>
    </p:spTree>
    <p:custDataLst>
      <p:tags r:id="rId2"/>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2.2.5 </a:t>
            </a:r>
            <a:r>
              <a:rPr lang="zh-CN" altLang="en-US"/>
              <a:t>智能步数预测模型开发与测试</a:t>
            </a:r>
            <a:endParaRPr lang="zh-CN" altLang="en-US"/>
          </a:p>
        </p:txBody>
      </p:sp>
      <p:pic>
        <p:nvPicPr>
          <p:cNvPr id="4" name="内容占位符 3"/>
          <p:cNvPicPr>
            <a:picLocks noChangeAspect="1"/>
          </p:cNvPicPr>
          <p:nvPr>
            <p:ph idx="1"/>
          </p:nvPr>
        </p:nvPicPr>
        <p:blipFill>
          <a:blip r:embed="rId1"/>
          <a:stretch>
            <a:fillRect/>
          </a:stretch>
        </p:blipFill>
        <p:spPr>
          <a:xfrm>
            <a:off x="1928495" y="1301750"/>
            <a:ext cx="8333740" cy="4873625"/>
          </a:xfrm>
          <a:prstGeom prst="rect">
            <a:avLst/>
          </a:prstGeom>
        </p:spPr>
      </p:pic>
    </p:spTree>
    <p:custDataLst>
      <p:tags r:id="rId2"/>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2.2.5 </a:t>
            </a:r>
            <a:r>
              <a:rPr lang="zh-CN" altLang="en-US"/>
              <a:t>智能步数预测模型开发与测试</a:t>
            </a:r>
            <a:endParaRPr lang="zh-CN" altLang="en-US"/>
          </a:p>
        </p:txBody>
      </p:sp>
      <p:pic>
        <p:nvPicPr>
          <p:cNvPr id="4" name="内容占位符 3"/>
          <p:cNvPicPr>
            <a:picLocks noChangeAspect="1"/>
          </p:cNvPicPr>
          <p:nvPr>
            <p:ph idx="1"/>
          </p:nvPr>
        </p:nvPicPr>
        <p:blipFill>
          <a:blip r:embed="rId1"/>
          <a:stretch>
            <a:fillRect/>
          </a:stretch>
        </p:blipFill>
        <p:spPr>
          <a:xfrm>
            <a:off x="1273175" y="1301750"/>
            <a:ext cx="9645015" cy="4873625"/>
          </a:xfrm>
          <a:prstGeom prst="rect">
            <a:avLst/>
          </a:prstGeom>
        </p:spPr>
      </p:pic>
    </p:spTree>
    <p:custDataLst>
      <p:tags r:id="rId2"/>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2.2.5 </a:t>
            </a:r>
            <a:r>
              <a:rPr lang="zh-CN" altLang="en-US"/>
              <a:t>智能步数预测模型开发与测试</a:t>
            </a:r>
            <a:endParaRPr lang="zh-CN" altLang="en-US"/>
          </a:p>
        </p:txBody>
      </p:sp>
      <p:sp>
        <p:nvSpPr>
          <p:cNvPr id="3" name="内容占位符 2"/>
          <p:cNvSpPr/>
          <p:nvPr>
            <p:ph idx="1"/>
          </p:nvPr>
        </p:nvSpPr>
        <p:spPr/>
        <p:txBody>
          <a:bodyPr>
            <a:normAutofit fontScale="70000"/>
          </a:bodyPr>
          <a:p>
            <a:pPr marL="0" indent="0">
              <a:buNone/>
            </a:pPr>
            <a:r>
              <a:rPr lang="zh-CN" altLang="en-US"/>
              <a:t>错误分析</a:t>
            </a:r>
            <a:endParaRPr lang="zh-CN" altLang="en-US"/>
          </a:p>
          <a:p>
            <a:pPr marL="0" indent="0">
              <a:buNone/>
            </a:pPr>
            <a:r>
              <a:rPr lang="en-US" altLang="zh-CN"/>
              <a:t>1</a:t>
            </a:r>
            <a:r>
              <a:rPr lang="zh-CN" altLang="en-US"/>
              <a:t>特征选择问题</a:t>
            </a:r>
            <a:r>
              <a:rPr lang="en-US" altLang="zh-CN"/>
              <a:t>:</a:t>
            </a:r>
            <a:endParaRPr lang="en-US" altLang="zh-CN"/>
          </a:p>
          <a:p>
            <a:pPr marL="0" indent="0">
              <a:buNone/>
            </a:pPr>
            <a:r>
              <a:rPr lang="zh-CN" altLang="en-US"/>
              <a:t>当前选择的特征可能不足以解释目标变量</a:t>
            </a:r>
            <a:r>
              <a:rPr lang="en-US" altLang="zh-CN"/>
              <a:t>daily_steps</a:t>
            </a:r>
            <a:r>
              <a:rPr lang="zh-CN" altLang="en-US"/>
              <a:t>的变化。可能需要更多的相关特征或更详细的特征工程。</a:t>
            </a:r>
            <a:endParaRPr lang="en-US" altLang="zh-CN"/>
          </a:p>
          <a:p>
            <a:pPr marL="0" indent="0">
              <a:buNone/>
            </a:pPr>
            <a:r>
              <a:rPr lang="en-US" altLang="zh-CN"/>
              <a:t>2</a:t>
            </a:r>
            <a:r>
              <a:rPr lang="zh-CN" altLang="en-US"/>
              <a:t>模型复杂度</a:t>
            </a:r>
            <a:r>
              <a:rPr lang="en-US" altLang="zh-CN"/>
              <a:t>:</a:t>
            </a:r>
            <a:endParaRPr lang="en-US" altLang="zh-CN"/>
          </a:p>
          <a:p>
            <a:pPr marL="0" indent="0">
              <a:buNone/>
            </a:pPr>
            <a:r>
              <a:rPr lang="zh-CN" altLang="en-US"/>
              <a:t>决策树模型可能过于简单或过拟合。可以考虑使用更复杂的模型，如随机森林或</a:t>
            </a:r>
            <a:r>
              <a:rPr lang="en-US" altLang="zh-CN"/>
              <a:t>XGBoost</a:t>
            </a:r>
            <a:r>
              <a:rPr lang="zh-CN" altLang="en-US"/>
              <a:t>。</a:t>
            </a:r>
            <a:endParaRPr lang="en-US" altLang="zh-CN"/>
          </a:p>
          <a:p>
            <a:pPr marL="0" indent="0">
              <a:buNone/>
            </a:pPr>
            <a:r>
              <a:rPr lang="en-US" altLang="zh-CN"/>
              <a:t>3</a:t>
            </a:r>
            <a:r>
              <a:rPr lang="zh-CN" altLang="en-US"/>
              <a:t>数据预处理</a:t>
            </a:r>
            <a:r>
              <a:rPr lang="en-US" altLang="zh-CN"/>
              <a:t>:</a:t>
            </a:r>
            <a:endParaRPr lang="en-US" altLang="zh-CN"/>
          </a:p>
          <a:p>
            <a:pPr marL="0" indent="0">
              <a:buNone/>
            </a:pPr>
            <a:r>
              <a:rPr lang="zh-CN" altLang="en-US"/>
              <a:t>分类变量的处理可能不够充分。使用</a:t>
            </a:r>
            <a:r>
              <a:rPr lang="en-US" altLang="zh-CN"/>
              <a:t>pd.get_dummies</a:t>
            </a:r>
            <a:r>
              <a:rPr lang="zh-CN" altLang="en-US"/>
              <a:t>进行独热编码是正确的，但可能需要进一步检查是否有缺失值或其他异常情况。</a:t>
            </a:r>
            <a:endParaRPr lang="en-US" altLang="zh-CN"/>
          </a:p>
          <a:p>
            <a:pPr marL="0" indent="0">
              <a:buNone/>
            </a:pPr>
            <a:r>
              <a:rPr lang="en-US" altLang="zh-CN"/>
              <a:t>4</a:t>
            </a:r>
            <a:r>
              <a:rPr lang="zh-CN" altLang="en-US"/>
              <a:t>评估指标错误</a:t>
            </a:r>
            <a:r>
              <a:rPr lang="en-US" altLang="zh-CN"/>
              <a:t>:</a:t>
            </a:r>
            <a:endParaRPr lang="en-US" altLang="zh-CN"/>
          </a:p>
          <a:p>
            <a:pPr marL="0" indent="0">
              <a:buNone/>
            </a:pPr>
            <a:r>
              <a:rPr lang="zh-CN" altLang="en-US"/>
              <a:t>决定系数的计算是正确的，但结果表明模型性能不佳。</a:t>
            </a:r>
            <a:endParaRPr lang="zh-CN" altLang="en-US"/>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2.2.5 </a:t>
            </a:r>
            <a:r>
              <a:rPr lang="zh-CN" altLang="en-US"/>
              <a:t>智能步数预测模型开发与测试</a:t>
            </a:r>
            <a:endParaRPr lang="zh-CN" altLang="en-US"/>
          </a:p>
        </p:txBody>
      </p:sp>
      <p:sp>
        <p:nvSpPr>
          <p:cNvPr id="3" name="内容占位符 2"/>
          <p:cNvSpPr/>
          <p:nvPr>
            <p:ph idx="1"/>
          </p:nvPr>
        </p:nvSpPr>
        <p:spPr/>
        <p:txBody>
          <a:bodyPr>
            <a:normAutofit/>
          </a:bodyPr>
          <a:p>
            <a:pPr marL="0" indent="0">
              <a:buNone/>
            </a:pPr>
            <a:r>
              <a:rPr lang="zh-CN" altLang="en-US"/>
              <a:t>改进建议</a:t>
            </a:r>
            <a:endParaRPr lang="zh-CN" altLang="en-US"/>
          </a:p>
          <a:p>
            <a:pPr marL="0" indent="0">
              <a:buNone/>
            </a:pPr>
            <a:r>
              <a:rPr lang="en-US" altLang="zh-CN" sz="1800"/>
              <a:t>1</a:t>
            </a:r>
            <a:r>
              <a:rPr lang="zh-CN" altLang="en-US" sz="1800"/>
              <a:t>特征工程</a:t>
            </a:r>
            <a:r>
              <a:rPr lang="en-US" altLang="zh-CN" sz="1800"/>
              <a:t>:</a:t>
            </a:r>
            <a:endParaRPr lang="en-US" altLang="zh-CN" sz="1800"/>
          </a:p>
          <a:p>
            <a:pPr marL="0" indent="0">
              <a:buNone/>
            </a:pPr>
            <a:r>
              <a:rPr lang="zh-CN" altLang="en-US" sz="1800"/>
              <a:t>探索更多的潜在特征，如时间序列特征（如星期几、月份）、历史步数数据等。</a:t>
            </a:r>
            <a:endParaRPr lang="zh-CN" altLang="en-US" sz="1800"/>
          </a:p>
          <a:p>
            <a:pPr marL="0" indent="0">
              <a:buNone/>
            </a:pPr>
            <a:r>
              <a:rPr lang="zh-CN" altLang="en-US" sz="1800"/>
              <a:t>使用特征重要性分析来选择最有影响力的特征。</a:t>
            </a:r>
            <a:endParaRPr lang="zh-CN" altLang="en-US" sz="1800"/>
          </a:p>
          <a:p>
            <a:pPr marL="0" indent="0">
              <a:buNone/>
            </a:pPr>
            <a:endParaRPr lang="en-US" altLang="zh-CN" sz="1800"/>
          </a:p>
          <a:p>
            <a:pPr marL="0" indent="0">
              <a:buNone/>
            </a:pPr>
            <a:r>
              <a:rPr lang="en-US" altLang="zh-CN" sz="1800"/>
              <a:t>2</a:t>
            </a:r>
            <a:r>
              <a:rPr lang="zh-CN" altLang="en-US" sz="1800"/>
              <a:t>模型选择</a:t>
            </a:r>
            <a:r>
              <a:rPr lang="en-US" altLang="zh-CN" sz="1800"/>
              <a:t>:</a:t>
            </a:r>
            <a:endParaRPr lang="en-US" altLang="zh-CN" sz="1800"/>
          </a:p>
          <a:p>
            <a:pPr marL="0" indent="0">
              <a:buNone/>
            </a:pPr>
            <a:r>
              <a:rPr lang="zh-CN" altLang="en-US" sz="1800"/>
              <a:t>尝试使用集成学习方法，如随机森林或</a:t>
            </a:r>
            <a:r>
              <a:rPr lang="en-US" altLang="zh-CN" sz="1800"/>
              <a:t>XGBoost</a:t>
            </a:r>
            <a:r>
              <a:rPr lang="zh-CN" altLang="en-US" sz="1800"/>
              <a:t>，这些模型通常能提供更好的泛化能力。</a:t>
            </a:r>
            <a:endParaRPr lang="zh-CN" altLang="en-US" sz="180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4"/>
          <p:cNvPicPr>
            <a:picLocks noChangeAspect="1"/>
          </p:cNvPicPr>
          <p:nvPr>
            <p:custDataLst>
              <p:tags r:id="rId1"/>
            </p:custDataLst>
          </p:nvPr>
        </p:nvPicPr>
        <p:blipFill>
          <a:blip r:embed="rId2"/>
          <a:stretch>
            <a:fillRect/>
          </a:stretch>
        </p:blipFill>
        <p:spPr>
          <a:xfrm>
            <a:off x="1496695" y="1536065"/>
            <a:ext cx="9191625" cy="4667250"/>
          </a:xfrm>
          <a:prstGeom prst="rect">
            <a:avLst/>
          </a:prstGeom>
        </p:spPr>
      </p:pic>
      <p:sp>
        <p:nvSpPr>
          <p:cNvPr id="8" name="标题 7"/>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2.1.1智慧交通中燃油效率模型的数据清洗和标注流程设计</a:t>
            </a:r>
            <a:endParaRPr lang="zh-CN" altLang="en-US" dirty="0">
              <a:sym typeface="+mn-ea"/>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2.1.1智慧交通中燃油效率模型的数据清洗和标注流程设计</a:t>
            </a:r>
            <a:endParaRPr lang="zh-CN" altLang="en-US" dirty="0">
              <a:sym typeface="+mn-ea"/>
            </a:endParaRPr>
          </a:p>
        </p:txBody>
      </p:sp>
      <p:sp>
        <p:nvSpPr>
          <p:cNvPr id="4" name="内容占位符 2"/>
          <p:cNvSpPr/>
          <p:nvPr>
            <p:custDataLst>
              <p:tags r:id="rId2"/>
            </p:custDataLst>
          </p:nvPr>
        </p:nvSpPr>
        <p:spPr>
          <a:xfrm>
            <a:off x="695960" y="1301749"/>
            <a:ext cx="10800000" cy="4873625"/>
          </a:xfrm>
          <a:prstGeom prst="rect">
            <a:avLst/>
          </a:prstGeom>
        </p:spPr>
        <p:txBody>
          <a:bodyPr vert="horz" wrap="square" lIns="90000" tIns="46800" rIns="90000" bIns="46800" rtlCol="0">
            <a:normAutofit fontScale="9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a:solidFill>
                  <a:schemeClr val="tx1"/>
                </a:solidFill>
              </a:rPr>
              <a:t>制定数据清洗规范</a:t>
            </a:r>
            <a:endParaRPr lang="zh-CN" altLang="en-US">
              <a:solidFill>
                <a:schemeClr val="tx1"/>
              </a:solidFill>
            </a:endParaRPr>
          </a:p>
          <a:p>
            <a:pPr marL="0" indent="0">
              <a:buNone/>
            </a:pPr>
            <a:r>
              <a:rPr lang="en-US" altLang="zh-CN">
                <a:solidFill>
                  <a:schemeClr val="tx1"/>
                </a:solidFill>
              </a:rPr>
              <a:t>1</a:t>
            </a:r>
            <a:r>
              <a:rPr lang="zh-CN" altLang="en-US">
                <a:solidFill>
                  <a:schemeClr val="tx1"/>
                </a:solidFill>
              </a:rPr>
              <a:t>、数据的加载：</a:t>
            </a:r>
            <a:r>
              <a:rPr lang="en-US" altLang="zh-CN">
                <a:solidFill>
                  <a:schemeClr val="tx1"/>
                </a:solidFill>
              </a:rPr>
              <a:t>csv</a:t>
            </a:r>
            <a:r>
              <a:rPr lang="zh-CN" altLang="en-US">
                <a:solidFill>
                  <a:schemeClr val="tx1"/>
                </a:solidFill>
              </a:rPr>
              <a:t>和</a:t>
            </a:r>
            <a:r>
              <a:rPr lang="en-US" altLang="zh-CN">
                <a:solidFill>
                  <a:schemeClr val="tx1"/>
                </a:solidFill>
              </a:rPr>
              <a:t>excel</a:t>
            </a:r>
            <a:r>
              <a:rPr lang="zh-CN" altLang="en-US">
                <a:solidFill>
                  <a:schemeClr val="tx1"/>
                </a:solidFill>
              </a:rPr>
              <a:t>，</a:t>
            </a:r>
            <a:r>
              <a:rPr lang="en-US" altLang="zh-CN">
                <a:solidFill>
                  <a:schemeClr val="tx1"/>
                </a:solidFill>
              </a:rPr>
              <a:t>read_csv(),read_excel(),</a:t>
            </a:r>
            <a:r>
              <a:rPr lang="zh-CN" altLang="en-US">
                <a:solidFill>
                  <a:schemeClr val="tx1"/>
                </a:solidFill>
              </a:rPr>
              <a:t>确保数据文件路径和名称正确。</a:t>
            </a:r>
            <a:endParaRPr lang="zh-CN" altLang="en-US">
              <a:solidFill>
                <a:schemeClr val="tx1"/>
              </a:solidFill>
            </a:endParaRPr>
          </a:p>
          <a:p>
            <a:pPr marL="0" indent="0">
              <a:buNone/>
            </a:pPr>
            <a:r>
              <a:rPr lang="en-US" altLang="zh-CN">
                <a:solidFill>
                  <a:schemeClr val="tx1"/>
                </a:solidFill>
              </a:rPr>
              <a:t>2</a:t>
            </a:r>
            <a:r>
              <a:rPr lang="zh-CN" altLang="en-US">
                <a:solidFill>
                  <a:schemeClr val="tx1"/>
                </a:solidFill>
              </a:rPr>
              <a:t>、数据的预览：</a:t>
            </a:r>
            <a:r>
              <a:rPr lang="en-US" altLang="zh-CN">
                <a:solidFill>
                  <a:schemeClr val="tx1"/>
                </a:solidFill>
              </a:rPr>
              <a:t>head()</a:t>
            </a:r>
            <a:endParaRPr lang="en-US" altLang="zh-CN">
              <a:solidFill>
                <a:schemeClr val="tx1"/>
              </a:solidFill>
            </a:endParaRPr>
          </a:p>
          <a:p>
            <a:pPr marL="0" indent="0">
              <a:buNone/>
            </a:pPr>
            <a:r>
              <a:rPr lang="en-US" altLang="zh-CN">
                <a:solidFill>
                  <a:schemeClr val="tx1"/>
                </a:solidFill>
              </a:rPr>
              <a:t>3</a:t>
            </a:r>
            <a:r>
              <a:rPr lang="zh-CN" altLang="en-US">
                <a:solidFill>
                  <a:schemeClr val="tx1"/>
                </a:solidFill>
              </a:rPr>
              <a:t>、处理脏数据</a:t>
            </a:r>
            <a:endParaRPr lang="zh-CN" altLang="en-US">
              <a:solidFill>
                <a:schemeClr val="tx1"/>
              </a:solidFill>
            </a:endParaRPr>
          </a:p>
          <a:p>
            <a:pPr marL="0" indent="0">
              <a:buNone/>
            </a:pPr>
            <a:r>
              <a:rPr lang="en-US" altLang="zh-CN">
                <a:solidFill>
                  <a:schemeClr val="tx1"/>
                </a:solidFill>
              </a:rPr>
              <a:t>——</a:t>
            </a:r>
            <a:r>
              <a:rPr lang="zh-CN" altLang="en-US">
                <a:solidFill>
                  <a:schemeClr val="tx1"/>
                </a:solidFill>
              </a:rPr>
              <a:t>缺失值处理：扫描整个数据集，删除包含缺失值的行，确保数据的完整性（也可以采取填充的方式）</a:t>
            </a:r>
            <a:endParaRPr lang="zh-CN" altLang="en-US">
              <a:solidFill>
                <a:schemeClr val="tx1"/>
              </a:solidFill>
            </a:endParaRPr>
          </a:p>
          <a:p>
            <a:pPr marL="0" indent="0">
              <a:buNone/>
            </a:pPr>
            <a:r>
              <a:rPr lang="en-US" altLang="zh-CN">
                <a:solidFill>
                  <a:schemeClr val="tx1"/>
                </a:solidFill>
              </a:rPr>
              <a:t>——</a:t>
            </a:r>
            <a:r>
              <a:rPr lang="zh-CN" altLang="en-US">
                <a:solidFill>
                  <a:schemeClr val="tx1"/>
                </a:solidFill>
              </a:rPr>
              <a:t>重复值处理：扫描整个数据集，删除或修改包含重复值的行。</a:t>
            </a:r>
            <a:endParaRPr lang="zh-CN" altLang="en-US">
              <a:solidFill>
                <a:schemeClr val="tx1"/>
              </a:solidFill>
            </a:endParaRPr>
          </a:p>
          <a:p>
            <a:pPr marL="0" indent="0">
              <a:buNone/>
            </a:pPr>
            <a:r>
              <a:rPr lang="en-US" altLang="zh-CN">
                <a:solidFill>
                  <a:schemeClr val="tx1"/>
                </a:solidFill>
              </a:rPr>
              <a:t>4</a:t>
            </a:r>
            <a:r>
              <a:rPr lang="zh-CN" altLang="en-US">
                <a:solidFill>
                  <a:schemeClr val="tx1"/>
                </a:solidFill>
              </a:rPr>
              <a:t>、数据类型转换</a:t>
            </a:r>
            <a:endParaRPr lang="zh-CN" altLang="en-US">
              <a:solidFill>
                <a:schemeClr val="tx1"/>
              </a:solidFill>
            </a:endParaRPr>
          </a:p>
          <a:p>
            <a:pPr marL="0" indent="0">
              <a:buNone/>
            </a:pPr>
            <a:r>
              <a:rPr lang="en-US" altLang="zh-CN">
                <a:solidFill>
                  <a:schemeClr val="tx1"/>
                </a:solidFill>
              </a:rPr>
              <a:t>——</a:t>
            </a:r>
            <a:r>
              <a:rPr lang="zh-CN" altLang="en-US">
                <a:solidFill>
                  <a:schemeClr val="tx1"/>
                </a:solidFill>
              </a:rPr>
              <a:t>将</a:t>
            </a:r>
            <a:r>
              <a:rPr lang="en-US" altLang="zh-CN">
                <a:solidFill>
                  <a:schemeClr val="tx1"/>
                </a:solidFill>
              </a:rPr>
              <a:t>horsepower</a:t>
            </a:r>
            <a:r>
              <a:rPr lang="zh-CN" altLang="en-US">
                <a:solidFill>
                  <a:schemeClr val="tx1"/>
                </a:solidFill>
              </a:rPr>
              <a:t>这个对象型数据转化为数值型数据，对于无法转换的数据变成空值再删除</a:t>
            </a:r>
            <a:endParaRPr lang="zh-CN" altLang="en-US">
              <a:solidFill>
                <a:schemeClr val="tx1"/>
              </a:solidFill>
            </a:endParaRPr>
          </a:p>
          <a:p>
            <a:pPr marL="0" indent="0">
              <a:buNone/>
            </a:pPr>
            <a:r>
              <a:rPr lang="en-US" altLang="zh-CN">
                <a:solidFill>
                  <a:schemeClr val="tx1"/>
                </a:solidFill>
              </a:rPr>
              <a:t>5</a:t>
            </a:r>
            <a:r>
              <a:rPr lang="zh-CN" altLang="en-US">
                <a:solidFill>
                  <a:schemeClr val="tx1"/>
                </a:solidFill>
              </a:rPr>
              <a:t>、数据标准化处理</a:t>
            </a:r>
            <a:endParaRPr lang="zh-CN" altLang="en-US">
              <a:solidFill>
                <a:schemeClr val="tx1"/>
              </a:solidFill>
            </a:endParaRPr>
          </a:p>
          <a:p>
            <a:pPr marL="0" indent="0">
              <a:buNone/>
            </a:pPr>
            <a:r>
              <a:rPr lang="en-US" altLang="zh-CN">
                <a:solidFill>
                  <a:schemeClr val="tx1"/>
                </a:solidFill>
              </a:rPr>
              <a:t>——</a:t>
            </a:r>
            <a:r>
              <a:rPr lang="zh-CN" altLang="en-US">
                <a:solidFill>
                  <a:schemeClr val="tx1"/>
                </a:solidFill>
              </a:rPr>
              <a:t>标准化处理：</a:t>
            </a:r>
            <a:r>
              <a:rPr lang="en-US" altLang="zh-CN">
                <a:solidFill>
                  <a:schemeClr val="tx1"/>
                </a:solidFill>
              </a:rPr>
              <a:t>StandardScaler</a:t>
            </a:r>
            <a:r>
              <a:rPr lang="zh-CN" altLang="en-US">
                <a:solidFill>
                  <a:schemeClr val="tx1"/>
                </a:solidFill>
              </a:rPr>
              <a:t>（），均值为</a:t>
            </a:r>
            <a:r>
              <a:rPr lang="en-US" altLang="zh-CN">
                <a:solidFill>
                  <a:schemeClr val="tx1"/>
                </a:solidFill>
              </a:rPr>
              <a:t>0</a:t>
            </a:r>
            <a:r>
              <a:rPr lang="zh-CN" altLang="en-US">
                <a:solidFill>
                  <a:schemeClr val="tx1"/>
                </a:solidFill>
              </a:rPr>
              <a:t>，标准差为</a:t>
            </a:r>
            <a:r>
              <a:rPr lang="en-US" altLang="zh-CN">
                <a:solidFill>
                  <a:schemeClr val="tx1"/>
                </a:solidFill>
              </a:rPr>
              <a:t>1</a:t>
            </a:r>
            <a:endParaRPr lang="en-US" altLang="zh-CN">
              <a:solidFill>
                <a:schemeClr val="tx1"/>
              </a:solidFill>
            </a:endParaRPr>
          </a:p>
          <a:p>
            <a:pPr marL="0" indent="0">
              <a:buNone/>
            </a:pPr>
            <a:r>
              <a:rPr lang="en-US" altLang="zh-CN">
                <a:solidFill>
                  <a:schemeClr val="tx1"/>
                </a:solidFill>
              </a:rPr>
              <a:t>——</a:t>
            </a:r>
            <a:r>
              <a:rPr lang="zh-CN" altLang="en-US">
                <a:solidFill>
                  <a:schemeClr val="tx1"/>
                </a:solidFill>
              </a:rPr>
              <a:t>归一化处理：</a:t>
            </a:r>
            <a:r>
              <a:rPr lang="en-US" altLang="zh-CN">
                <a:solidFill>
                  <a:schemeClr val="tx1"/>
                </a:solidFill>
              </a:rPr>
              <a:t>MinMaxScaler</a:t>
            </a:r>
            <a:r>
              <a:rPr lang="zh-CN" altLang="en-US">
                <a:solidFill>
                  <a:schemeClr val="tx1"/>
                </a:solidFill>
              </a:rPr>
              <a:t>（），把数据归一到</a:t>
            </a:r>
            <a:r>
              <a:rPr lang="en-US" altLang="zh-CN">
                <a:solidFill>
                  <a:schemeClr val="tx1"/>
                </a:solidFill>
              </a:rPr>
              <a:t>0~1</a:t>
            </a:r>
            <a:r>
              <a:rPr lang="zh-CN" altLang="en-US">
                <a:solidFill>
                  <a:schemeClr val="tx1"/>
                </a:solidFill>
              </a:rPr>
              <a:t>之间</a:t>
            </a:r>
            <a:endParaRPr lang="zh-CN" altLang="en-US">
              <a:solidFill>
                <a:schemeClr val="tx1"/>
              </a:solidFill>
            </a:endParaRPr>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p:txBody>
          <a:bodyPr vert="horz" wrap="square" lIns="0" tIns="0" rIns="0" bIns="0" rtlCol="0" anchor="b">
            <a:normAutofit/>
          </a:bodyPr>
          <a:lstStyle/>
          <a:p>
            <a:pPr lvl="0" algn="l">
              <a:buClrTx/>
              <a:buSzTx/>
              <a:buFontTx/>
            </a:pPr>
            <a:r>
              <a:rPr lang="zh-CN" altLang="en-US" dirty="0">
                <a:sym typeface="+mn-ea"/>
              </a:rPr>
              <a:t>2.1.1智慧交通中燃油效率模型的数据清洗和标注流程设计</a:t>
            </a:r>
            <a:endParaRPr lang="zh-CN" altLang="en-US" dirty="0">
              <a:sym typeface="+mn-ea"/>
            </a:endParaRPr>
          </a:p>
        </p:txBody>
      </p:sp>
      <p:sp>
        <p:nvSpPr>
          <p:cNvPr id="4" name="内容占位符 2"/>
          <p:cNvSpPr/>
          <p:nvPr>
            <p:custDataLst>
              <p:tags r:id="rId2"/>
            </p:custDataLst>
          </p:nvPr>
        </p:nvSpPr>
        <p:spPr>
          <a:xfrm>
            <a:off x="695960" y="1301749"/>
            <a:ext cx="10800000" cy="4873625"/>
          </a:xfrm>
          <a:prstGeom prst="rect">
            <a:avLst/>
          </a:prstGeom>
        </p:spPr>
        <p:txBody>
          <a:bodyPr vert="horz" wrap="square"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a:solidFill>
                  <a:schemeClr val="tx1"/>
                </a:solidFill>
              </a:rPr>
              <a:t>制定数据标注规范</a:t>
            </a:r>
            <a:endParaRPr lang="zh-CN" altLang="en-US">
              <a:solidFill>
                <a:schemeClr val="tx1"/>
              </a:solidFill>
            </a:endParaRPr>
          </a:p>
          <a:p>
            <a:pPr marL="0" indent="0">
              <a:buNone/>
            </a:pPr>
            <a:r>
              <a:rPr lang="en-US" altLang="zh-CN">
                <a:solidFill>
                  <a:schemeClr val="tx1"/>
                </a:solidFill>
              </a:rPr>
              <a:t>1</a:t>
            </a:r>
            <a:r>
              <a:rPr lang="zh-CN" altLang="en-US">
                <a:solidFill>
                  <a:schemeClr val="tx1"/>
                </a:solidFill>
              </a:rPr>
              <a:t>、选择特征和目标变量：特征值的选择</a:t>
            </a:r>
            <a:r>
              <a:rPr lang="en-US" altLang="zh-CN">
                <a:solidFill>
                  <a:schemeClr val="tx1"/>
                </a:solidFill>
              </a:rPr>
              <a:t>X</a:t>
            </a:r>
            <a:r>
              <a:rPr lang="zh-CN" altLang="en-US">
                <a:solidFill>
                  <a:schemeClr val="tx1"/>
                </a:solidFill>
              </a:rPr>
              <a:t>（最影响目标结果的特征），</a:t>
            </a:r>
            <a:r>
              <a:rPr lang="en-US" altLang="zh-CN">
                <a:solidFill>
                  <a:schemeClr val="tx1"/>
                </a:solidFill>
              </a:rPr>
              <a:t>y</a:t>
            </a:r>
            <a:r>
              <a:rPr lang="zh-CN" altLang="en-US">
                <a:solidFill>
                  <a:schemeClr val="tx1"/>
                </a:solidFill>
              </a:rPr>
              <a:t>（最终的结果）</a:t>
            </a:r>
            <a:endParaRPr lang="zh-CN" altLang="en-US">
              <a:solidFill>
                <a:schemeClr val="tx1"/>
              </a:solidFill>
            </a:endParaRPr>
          </a:p>
          <a:p>
            <a:pPr marL="0" indent="0">
              <a:buNone/>
            </a:pPr>
            <a:r>
              <a:rPr lang="zh-CN" altLang="en-US">
                <a:solidFill>
                  <a:schemeClr val="tx1"/>
                </a:solidFill>
              </a:rPr>
              <a:t>根据业务需求和数据特性，选择对燃油效率预测最有用的特征：选择以下特征：</a:t>
            </a:r>
            <a:r>
              <a:rPr lang="en-US" altLang="zh-CN">
                <a:solidFill>
                  <a:schemeClr val="tx1"/>
                </a:solidFill>
              </a:rPr>
              <a:t>'cylinders'</a:t>
            </a:r>
            <a:r>
              <a:rPr lang="zh-CN" altLang="en-US">
                <a:solidFill>
                  <a:schemeClr val="tx1"/>
                </a:solidFill>
              </a:rPr>
              <a:t>、</a:t>
            </a:r>
            <a:r>
              <a:rPr lang="en-US" altLang="zh-CN">
                <a:solidFill>
                  <a:schemeClr val="tx1"/>
                </a:solidFill>
              </a:rPr>
              <a:t>'displacement'</a:t>
            </a:r>
            <a:r>
              <a:rPr lang="zh-CN" altLang="en-US">
                <a:solidFill>
                  <a:schemeClr val="tx1"/>
                </a:solidFill>
              </a:rPr>
              <a:t>、</a:t>
            </a:r>
            <a:r>
              <a:rPr lang="en-US" altLang="zh-CN">
                <a:solidFill>
                  <a:schemeClr val="tx1"/>
                </a:solidFill>
              </a:rPr>
              <a:t>'horsepower'</a:t>
            </a:r>
            <a:r>
              <a:rPr lang="zh-CN" altLang="en-US">
                <a:solidFill>
                  <a:schemeClr val="tx1"/>
                </a:solidFill>
              </a:rPr>
              <a:t>、</a:t>
            </a:r>
            <a:r>
              <a:rPr lang="en-US" altLang="zh-CN">
                <a:solidFill>
                  <a:schemeClr val="tx1"/>
                </a:solidFill>
              </a:rPr>
              <a:t>'weight'</a:t>
            </a:r>
            <a:r>
              <a:rPr lang="zh-CN" altLang="en-US">
                <a:solidFill>
                  <a:schemeClr val="tx1"/>
                </a:solidFill>
              </a:rPr>
              <a:t>、</a:t>
            </a:r>
            <a:r>
              <a:rPr lang="en-US" altLang="zh-CN">
                <a:solidFill>
                  <a:schemeClr val="tx1"/>
                </a:solidFill>
              </a:rPr>
              <a:t>'acceleration'</a:t>
            </a:r>
            <a:r>
              <a:rPr lang="zh-CN" altLang="en-US">
                <a:solidFill>
                  <a:schemeClr val="tx1"/>
                </a:solidFill>
              </a:rPr>
              <a:t>、</a:t>
            </a:r>
            <a:r>
              <a:rPr lang="en-US" altLang="zh-CN">
                <a:solidFill>
                  <a:schemeClr val="tx1"/>
                </a:solidFill>
              </a:rPr>
              <a:t>'model year'</a:t>
            </a:r>
            <a:r>
              <a:rPr lang="zh-CN" altLang="en-US">
                <a:solidFill>
                  <a:schemeClr val="tx1"/>
                </a:solidFill>
              </a:rPr>
              <a:t>、</a:t>
            </a:r>
            <a:r>
              <a:rPr lang="en-US" altLang="zh-CN">
                <a:solidFill>
                  <a:schemeClr val="tx1"/>
                </a:solidFill>
              </a:rPr>
              <a:t>'origin'</a:t>
            </a:r>
            <a:r>
              <a:rPr lang="zh-CN" altLang="en-US">
                <a:solidFill>
                  <a:schemeClr val="tx1"/>
                </a:solidFill>
              </a:rPr>
              <a:t>，将</a:t>
            </a:r>
            <a:r>
              <a:rPr lang="en-US" altLang="zh-CN">
                <a:solidFill>
                  <a:schemeClr val="tx1"/>
                </a:solidFill>
              </a:rPr>
              <a:t>“mpg”</a:t>
            </a:r>
            <a:r>
              <a:rPr lang="zh-CN" altLang="en-US">
                <a:solidFill>
                  <a:schemeClr val="tx1"/>
                </a:solidFill>
              </a:rPr>
              <a:t>设为目标变量并标注；</a:t>
            </a:r>
            <a:endParaRPr lang="zh-CN" altLang="en-US">
              <a:solidFill>
                <a:schemeClr val="tx1"/>
              </a:solidFill>
            </a:endParaRPr>
          </a:p>
          <a:p>
            <a:pPr marL="0" indent="0">
              <a:buNone/>
            </a:pPr>
            <a:r>
              <a:rPr lang="en-US" altLang="zh-CN">
                <a:solidFill>
                  <a:schemeClr val="tx1"/>
                </a:solidFill>
              </a:rPr>
              <a:t>2</a:t>
            </a:r>
            <a:r>
              <a:rPr lang="zh-CN" altLang="en-US">
                <a:solidFill>
                  <a:schemeClr val="tx1"/>
                </a:solidFill>
              </a:rPr>
              <a:t>、数据的分化，将数据集分为训练集和测试集，一般按照</a:t>
            </a:r>
            <a:r>
              <a:rPr lang="en-US" altLang="zh-CN">
                <a:solidFill>
                  <a:schemeClr val="tx1"/>
                </a:solidFill>
              </a:rPr>
              <a:t>8:2</a:t>
            </a:r>
            <a:r>
              <a:rPr lang="zh-CN" altLang="en-US">
                <a:solidFill>
                  <a:schemeClr val="tx1"/>
                </a:solidFill>
              </a:rPr>
              <a:t>来划分（默认）</a:t>
            </a:r>
            <a:endParaRPr lang="zh-CN" altLang="en-US">
              <a:solidFill>
                <a:schemeClr val="tx1"/>
              </a:solidFill>
            </a:endParaRPr>
          </a:p>
          <a:p>
            <a:pPr marL="0" indent="0">
              <a:buNone/>
            </a:pPr>
            <a:r>
              <a:rPr lang="en-US" altLang="zh-CN">
                <a:solidFill>
                  <a:schemeClr val="tx1"/>
                </a:solidFill>
              </a:rPr>
              <a:t>3</a:t>
            </a:r>
            <a:r>
              <a:rPr lang="zh-CN" altLang="en-US">
                <a:solidFill>
                  <a:schemeClr val="tx1"/>
                </a:solidFill>
              </a:rPr>
              <a:t>、保存清洗后的数据：讲标注好的数据集以文件的形式保存</a:t>
            </a:r>
            <a:endParaRPr lang="zh-CN" altLang="en-US">
              <a:solidFill>
                <a:schemeClr val="tx1"/>
              </a:solidFill>
            </a:endParaRPr>
          </a:p>
          <a:p>
            <a:pPr marL="0" indent="0">
              <a:buNone/>
            </a:pPr>
            <a:endParaRPr lang="en-US" altLang="zh-CN">
              <a:solidFill>
                <a:schemeClr val="tx1"/>
              </a:solidFill>
            </a:endParaRPr>
          </a:p>
          <a:p>
            <a:pPr marL="0" indent="0">
              <a:buNone/>
            </a:pPr>
            <a:r>
              <a:rPr lang="en-US" altLang="zh-CN">
                <a:solidFill>
                  <a:schemeClr val="tx1"/>
                </a:solidFill>
              </a:rPr>
              <a:t>——</a:t>
            </a:r>
            <a:r>
              <a:rPr lang="zh-CN" altLang="en-US">
                <a:solidFill>
                  <a:schemeClr val="tx1"/>
                </a:solidFill>
              </a:rPr>
              <a:t>总结：加载数据，预览数据，处理脏数据，数据标准化，特征选择，数据标注，数据保存</a:t>
            </a:r>
            <a:endParaRPr lang="zh-CN" altLang="en-US">
              <a:solidFill>
                <a:schemeClr val="tx1"/>
              </a:solidFill>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1.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2.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04.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5.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6.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7.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0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Lst>
</file>

<file path=ppt/tags/tag111.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2.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3.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4.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标题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15.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TEXT_LAYER_COUNT" val="1"/>
</p:tagLst>
</file>

<file path=ppt/tags/tag116.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标题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117.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TEXT_LAYER_COUNT" val="1"/>
</p:tagLst>
</file>

<file path=ppt/tags/tag118.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9.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1.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6*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2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23.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4.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5.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6.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7.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8.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1.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2.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3.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41"/>
</p:tagLst>
</file>

<file path=ppt/tags/tag134.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5.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6.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38.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9.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1.xml><?xml version="1.0" encoding="utf-8"?>
<p:tagLst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2.xml><?xml version="1.0" encoding="utf-8"?>
<p:tagLst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3.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4.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5.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6.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7.xml><?xml version="1.0" encoding="utf-8"?>
<p:tagLst xmlns:p="http://schemas.openxmlformats.org/presentationml/2006/main">
  <p:tag name="KSO_WM_UNIT_TYPE" val="a"/>
  <p:tag name="KSO_WM_UNIT_INDEX" val="1"/>
  <p:tag name="KSO_WM_BEAUTIFY_FLAG" val="#wm#"/>
  <p:tag name="KSO_WM_TAG_VERSION" val="3.0"/>
  <p:tag name="KSO_WM_UNIT_PRESET_TEXT" val="编辑母版标题"/>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7"/>
</p:tagLst>
</file>

<file path=ppt/tags/tag148.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2"/>
</p:tagLst>
</file>

<file path=ppt/tags/tag149.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1.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2.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VALUE" val="22"/>
</p:tagLst>
</file>

<file path=ppt/tags/tag153.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4.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5.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6.xml><?xml version="1.0" encoding="utf-8"?>
<p:tagLst xmlns:p="http://schemas.openxmlformats.org/presentationml/2006/main">
  <p:tag name="KSO_WM_UNIT_TYPE" val="i"/>
  <p:tag name="KSO_WM_UNIT_INDEX" val="4"/>
  <p:tag name="KSO_WM_BEAUTIFY_FLAG" val="#wm#"/>
  <p:tag name="KSO_WM_TAG_VERSION" val="3.0"/>
  <p:tag name="KSO_WM_UNIT_ID" val="_0*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7.xml><?xml version="1.0" encoding="utf-8"?>
<p:tagLst xmlns:p="http://schemas.openxmlformats.org/presentationml/2006/main">
  <p:tag name="KSO_WM_UNIT_TYPE" val="i"/>
  <p:tag name="KSO_WM_UNIT_INDEX" val="5"/>
  <p:tag name="KSO_WM_BEAUTIFY_FLAG" val="#wm#"/>
  <p:tag name="KSO_WM_TAG_VERSION" val="3.0"/>
  <p:tag name="KSO_WM_UNIT_ID" val="_0*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8.xml><?xml version="1.0" encoding="utf-8"?>
<p:tagLst xmlns:p="http://schemas.openxmlformats.org/presentationml/2006/main">
  <p:tag name="KSO_WM_UNIT_TYPE" val="i"/>
  <p:tag name="KSO_WM_UNIT_INDEX" val="6"/>
  <p:tag name="KSO_WM_BEAUTIFY_FLAG" val="#wm#"/>
  <p:tag name="KSO_WM_TAG_VERSION" val="3.0"/>
  <p:tag name="KSO_WM_UNIT_ID" val="_0*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9.xml><?xml version="1.0" encoding="utf-8"?>
<p:tagLst xmlns:p="http://schemas.openxmlformats.org/presentationml/2006/main">
  <p:tag name="KSO_WM_UNIT_TYPE" val="i"/>
  <p:tag name="KSO_WM_UNIT_INDEX" val="7"/>
  <p:tag name="KSO_WM_BEAUTIFY_FLAG" val="#wm#"/>
  <p:tag name="KSO_WM_TAG_VERSION" val="3.0"/>
  <p:tag name="KSO_WM_UNIT_ID" val="_0*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TYPE" val="i"/>
  <p:tag name="KSO_WM_UNIT_INDEX" val="8"/>
  <p:tag name="KSO_WM_BEAUTIFY_FLAG" val="#wm#"/>
  <p:tag name="KSO_WM_TAG_VERSION" val="3.0"/>
  <p:tag name="KSO_WM_UNIT_ID" val="_0*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1.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8617"/>
</p:tagLst>
</file>

<file path=ppt/tags/tag162.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TEMPLATE_CATEGORY" val="custom"/>
  <p:tag name="KSO_WM_TEMPLATE_INDEX" val="20238617"/>
</p:tagLst>
</file>

<file path=ppt/tags/tag163.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6.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8617"/>
  <p:tag name="KSO_WM_TEMPLATE_CATEGORY" val="custom"/>
  <p:tag name="KSO_WM_TEMPLATE_MASTER_TYPE" val="0"/>
</p:tagLst>
</file>

<file path=ppt/tags/tag167.xml><?xml version="1.0" encoding="utf-8"?>
<p:tagLst xmlns:p="http://schemas.openxmlformats.org/presentationml/2006/main">
  <p:tag name="KSO_WM_UNIT_TYPE" val="a"/>
  <p:tag name="KSO_WM_UNIT_INDEX" val="1"/>
  <p:tag name="KSO_WM_BEAUTIFY_FLAG" val="#wm#"/>
  <p:tag name="KSO_WM_TAG_VERSION" val="3.0"/>
  <p:tag name="KSO_WM_UNIT_ID" val="custom20238617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17"/>
  <p:tag name="KSO_WM_TEMPLATE_CATEGORY" val="custom"/>
  <p:tag name="KSO_WM_UNIT_ISCONTENTSTITLE" val="0"/>
  <p:tag name="KSO_WM_UNIT_VALUE" val="10"/>
  <p:tag name="KSO_WM_UNIT_PRESET_TEXT" val="单击此处添加文档标题"/>
  <p:tag name="KSO_WM_UNIT_TEXT_TYPE" val="1"/>
</p:tagLst>
</file>

<file path=ppt/tags/tag168.xml><?xml version="1.0" encoding="utf-8"?>
<p:tagLst xmlns:p="http://schemas.openxmlformats.org/presentationml/2006/main">
  <p:tag name="KSO_WM_UNIT_TYPE" val="b"/>
  <p:tag name="KSO_WM_UNIT_INDEX" val="1"/>
  <p:tag name="KSO_WM_BEAUTIFY_FLAG" val="#wm#"/>
  <p:tag name="KSO_WM_TAG_VERSION" val="3.0"/>
  <p:tag name="KSO_WM_UNIT_ID" val="custom20238617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17"/>
  <p:tag name="KSO_WM_TEMPLATE_CATEGORY" val="custom"/>
  <p:tag name="KSO_WM_UNIT_ISCONTENTSTITLE" val="0"/>
  <p:tag name="KSO_WM_UNIT_VALUE" val="19"/>
  <p:tag name="KSO_WM_UNIT_PRESET_TEXT" val="WPS,a click to unlimited possibilities"/>
  <p:tag name="KSO_WM_UNIT_TEXT_TYPE" val="1"/>
</p:tagLst>
</file>

<file path=ppt/tags/tag169.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8617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17"/>
  <p:tag name="KSO_WM_TEMPLATE_CATEGORY" val="custom"/>
  <p:tag name="KSO_WM_UNIT_TEXT_LAYER_COUNT" val="1"/>
  <p:tag name="KSO_WM_UNIT_VALUE" val="22"/>
  <p:tag name="KSO_WM_UNIT_PRESET_TEXT_INDEX" val="-1"/>
  <p:tag name="KSO_WM_UNIT_PRESET_TEXT_LEN" val="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8617"/>
  <p:tag name="KSO_WM_TEMPLATE_CATEGORY" val="custom"/>
  <p:tag name="KSO_WM_SLIDE_INDEX" val="1"/>
  <p:tag name="KSO_WM_SLIDE_ID" val="custom20238617_1"/>
  <p:tag name="KSO_WM_TEMPLATE_MASTER_TYPE" val="0"/>
  <p:tag name="KSO_WM_SLIDE_LAYOUT" val="a_b_f"/>
  <p:tag name="KSO_WM_SLIDE_LAYOUT_CNT" val="1_1_1"/>
  <p:tag name="KSO_WM_SLIDE_THEME_ID" val="3402577"/>
  <p:tag name="KSO_WM_SLIDE_THEME_NAME" val="简约风通用箭头职场办公"/>
</p:tagLst>
</file>

<file path=ppt/tags/tag171.xml><?xml version="1.0" encoding="utf-8"?>
<p:tagLst xmlns:p="http://schemas.openxmlformats.org/presentationml/2006/main">
  <p:tag name="KSO_WM_UNIT_TYPE" val="a"/>
  <p:tag name="KSO_WM_UNIT_INDEX" val="1"/>
  <p:tag name="KSO_WM_BEAUTIFY_FLAG" val="#wm#"/>
  <p:tag name="KSO_WM_TAG_VERSION" val="3.0"/>
  <p:tag name="KSO_WM_UNIT_ID" val="custom20238617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17"/>
  <p:tag name="KSO_WM_TEMPLATE_CATEGORY" val="custom"/>
  <p:tag name="KSO_WM_UNIT_ISCONTENTSTITLE" val="0"/>
  <p:tag name="KSO_WM_UNIT_VALUE" val="10"/>
  <p:tag name="KSO_WM_UNIT_PRESET_TEXT" val="单击此处添加文档标题"/>
  <p:tag name="KSO_WM_UNIT_TEXT_TYPE" val="1"/>
</p:tagLst>
</file>

<file path=ppt/tags/tag172.xml><?xml version="1.0" encoding="utf-8"?>
<p:tagLst xmlns:p="http://schemas.openxmlformats.org/presentationml/2006/main">
  <p:tag name="KSO_WM_UNIT_TYPE" val="b"/>
  <p:tag name="KSO_WM_UNIT_INDEX" val="1"/>
  <p:tag name="KSO_WM_BEAUTIFY_FLAG" val="#wm#"/>
  <p:tag name="KSO_WM_TAG_VERSION" val="3.0"/>
  <p:tag name="KSO_WM_UNIT_ID" val="custom20238617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17"/>
  <p:tag name="KSO_WM_TEMPLATE_CATEGORY" val="custom"/>
  <p:tag name="KSO_WM_UNIT_ISCONTENTSTITLE" val="0"/>
  <p:tag name="KSO_WM_UNIT_VALUE" val="19"/>
  <p:tag name="KSO_WM_UNIT_PRESET_TEXT" val="WPS,a click to unlimited possibilities"/>
  <p:tag name="KSO_WM_UNIT_TEXT_TYPE" val="1"/>
</p:tagLst>
</file>

<file path=ppt/tags/tag173.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8617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17"/>
  <p:tag name="KSO_WM_TEMPLATE_CATEGORY" val="custom"/>
  <p:tag name="KSO_WM_UNIT_TEXT_LAYER_COUNT" val="1"/>
  <p:tag name="KSO_WM_UNIT_VALUE" val="22"/>
  <p:tag name="KSO_WM_UNIT_PRESET_TEXT_INDEX" val="-1"/>
  <p:tag name="KSO_WM_UNIT_PRESET_TEXT_LEN" val="0"/>
</p:tagLst>
</file>

<file path=ppt/tags/tag174.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8617"/>
  <p:tag name="KSO_WM_TEMPLATE_CATEGORY" val="custom"/>
  <p:tag name="KSO_WM_SLIDE_INDEX" val="1"/>
  <p:tag name="KSO_WM_SLIDE_ID" val="custom20238617_1"/>
  <p:tag name="KSO_WM_TEMPLATE_MASTER_TYPE" val="0"/>
  <p:tag name="KSO_WM_SLIDE_LAYOUT" val="a_b_f"/>
  <p:tag name="KSO_WM_SLIDE_LAYOUT_CNT" val="1_1_1"/>
  <p:tag name="KSO_WM_SLIDE_THEME_ID" val="3402577"/>
  <p:tag name="KSO_WM_SLIDE_THEME_NAME" val="简约风通用箭头职场办公"/>
</p:tagLst>
</file>

<file path=ppt/tags/tag175.xml><?xml version="1.0" encoding="utf-8"?>
<p:tagLst xmlns:p="http://schemas.openxmlformats.org/presentationml/2006/main">
  <p:tag name="KSO_WM_UNIT_TYPE" val="a"/>
  <p:tag name="KSO_WM_UNIT_INDEX" val="1"/>
  <p:tag name="KSO_WM_BEAUTIFY_FLAG" val="#wm#"/>
  <p:tag name="KSO_WM_TAG_VERSION" val="3.0"/>
  <p:tag name="KSO_WM_UNIT_ID" val="custom20238617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17"/>
  <p:tag name="KSO_WM_TEMPLATE_CATEGORY" val="custom"/>
  <p:tag name="KSO_WM_UNIT_ISCONTENTSTITLE" val="0"/>
  <p:tag name="KSO_WM_UNIT_VALUE" val="10"/>
  <p:tag name="KSO_WM_UNIT_PRESET_TEXT" val="单击此处添加文档标题"/>
  <p:tag name="KSO_WM_UNIT_TEXT_TYPE" val="1"/>
</p:tagLst>
</file>

<file path=ppt/tags/tag176.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8617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17"/>
  <p:tag name="KSO_WM_TEMPLATE_CATEGORY" val="custom"/>
  <p:tag name="KSO_WM_UNIT_TEXT_LAYER_COUNT" val="1"/>
  <p:tag name="KSO_WM_UNIT_VALUE" val="22"/>
  <p:tag name="KSO_WM_UNIT_PRESET_TEXT_INDEX" val="-1"/>
  <p:tag name="KSO_WM_UNIT_PRESET_TEXT_LEN" val="0"/>
</p:tagLst>
</file>

<file path=ppt/tags/tag177.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8617"/>
  <p:tag name="KSO_WM_TEMPLATE_CATEGORY" val="custom"/>
  <p:tag name="KSO_WM_SLIDE_INDEX" val="1"/>
  <p:tag name="KSO_WM_SLIDE_ID" val="custom20238617_1"/>
  <p:tag name="KSO_WM_TEMPLATE_MASTER_TYPE" val="0"/>
  <p:tag name="KSO_WM_SLIDE_LAYOUT" val="a_b_f"/>
  <p:tag name="KSO_WM_SLIDE_LAYOUT_CNT" val="1_1_1"/>
  <p:tag name="KSO_WM_SLIDE_THEME_ID" val="3402577"/>
  <p:tag name="KSO_WM_SLIDE_THEME_NAME" val="简约风通用箭头职场办公"/>
</p:tagLst>
</file>

<file path=ppt/tags/tag178.xml><?xml version="1.0" encoding="utf-8"?>
<p:tagLst xmlns:p="http://schemas.openxmlformats.org/presentationml/2006/main">
  <p:tag name="KSO_WM_UNIT_INDEX" val="2"/>
  <p:tag name="KSO_WM_UNIT_TYPE" val="j"/>
  <p:tag name="KSO_WM_BEAUTIFY_FLAG" val="#wm#"/>
</p:tagLst>
</file>

<file path=ppt/tags/tag179.xml><?xml version="1.0" encoding="utf-8"?>
<p:tagLst xmlns:p="http://schemas.openxmlformats.org/presentationml/2006/main">
  <p:tag name="KSO_WM_UNIT_INDEX" val="1"/>
  <p:tag name="KSO_WM_UNIT_TYPE" val="a"/>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181.xml><?xml version="1.0" encoding="utf-8"?>
<p:tagLst xmlns:p="http://schemas.openxmlformats.org/presentationml/2006/main">
  <p:tag name="KSO_WM_UNIT_INDEX" val="2"/>
  <p:tag name="KSO_WM_UNIT_TYPE" val="j"/>
  <p:tag name="KSO_WM_BEAUTIFY_FLAG" val="#wm#"/>
</p:tagLst>
</file>

<file path=ppt/tags/tag182.xml><?xml version="1.0" encoding="utf-8"?>
<p:tagLst xmlns:p="http://schemas.openxmlformats.org/presentationml/2006/main">
  <p:tag name="KSO_WM_UNIT_INDEX" val="1"/>
  <p:tag name="KSO_WM_UNIT_TYPE" val="a"/>
  <p:tag name="KSO_WM_BEAUTIFY_FLAG" val="#wm#"/>
</p:tagLst>
</file>

<file path=ppt/tags/tag183.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184.xml><?xml version="1.0" encoding="utf-8"?>
<p:tagLst xmlns:p="http://schemas.openxmlformats.org/presentationml/2006/main">
  <p:tag name="KSO_WM_UNIT_INDEX" val="2"/>
  <p:tag name="KSO_WM_UNIT_TYPE" val="β"/>
  <p:tag name="KSO_WM_BEAUTIFY_FLAG" val="#wm#"/>
</p:tagLst>
</file>

<file path=ppt/tags/tag185.xml><?xml version="1.0" encoding="utf-8"?>
<p:tagLst xmlns:p="http://schemas.openxmlformats.org/presentationml/2006/main">
  <p:tag name="KSO_WM_UNIT_INDEX" val="1"/>
  <p:tag name="KSO_WM_UNIT_TYPE" val="a"/>
  <p:tag name="KSO_WM_BEAUTIFY_FLAG" val="#wm#"/>
</p:tagLst>
</file>

<file path=ppt/tags/tag186.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187.xml><?xml version="1.0" encoding="utf-8"?>
<p:tagLst xmlns:p="http://schemas.openxmlformats.org/presentationml/2006/main">
  <p:tag name="KSO_WM_UNIT_INDEX" val="2"/>
  <p:tag name="KSO_WM_UNIT_TYPE" val="β"/>
  <p:tag name="KSO_WM_BEAUTIFY_FLAG" val="#wm#"/>
</p:tagLst>
</file>

<file path=ppt/tags/tag188.xml><?xml version="1.0" encoding="utf-8"?>
<p:tagLst xmlns:p="http://schemas.openxmlformats.org/presentationml/2006/main">
  <p:tag name="KSO_WM_UNIT_INDEX" val="1"/>
  <p:tag name="KSO_WM_UNIT_TYPE" val="a"/>
  <p:tag name="KSO_WM_BEAUTIFY_FLAG" val="#wm#"/>
</p:tagLst>
</file>

<file path=ppt/tags/tag189.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INDEX" val="1"/>
  <p:tag name="KSO_WM_UNIT_TYPE" val="a"/>
  <p:tag name="KSO_WM_BEAUTIFY_FLAG" val="#wm#"/>
</p:tagLst>
</file>

<file path=ppt/tags/tag191.xml><?xml version="1.0" encoding="utf-8"?>
<p:tagLst xmlns:p="http://schemas.openxmlformats.org/presentationml/2006/main">
  <p:tag name="KSO_WM_UNIT_INDEX" val="12"/>
  <p:tag name="KSO_WM_UNIT_TYPE" val="f"/>
  <p:tag name="KSO_WM_UNIT_SUBTYPE" val="a"/>
  <p:tag name="KSO_WM_BEAUTIFY_FLAG" val="#wm#"/>
</p:tagLst>
</file>

<file path=ppt/tags/tag192.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193.xml><?xml version="1.0" encoding="utf-8"?>
<p:tagLst xmlns:p="http://schemas.openxmlformats.org/presentationml/2006/main">
  <p:tag name="KSO_WM_UNIT_INDEX" val="1"/>
  <p:tag name="KSO_WM_UNIT_TYPE" val="a"/>
  <p:tag name="KSO_WM_BEAUTIFY_FLAG" val="#wm#"/>
</p:tagLst>
</file>

<file path=ppt/tags/tag194.xml><?xml version="1.0" encoding="utf-8"?>
<p:tagLst xmlns:p="http://schemas.openxmlformats.org/presentationml/2006/main">
  <p:tag name="KSO_WM_UNIT_INDEX" val="6"/>
  <p:tag name="KSO_WM_UNIT_TYPE" val="f"/>
  <p:tag name="KSO_WM_UNIT_SUBTYPE" val="a"/>
  <p:tag name="KSO_WM_BEAUTIFY_FLAG" val="#wm#"/>
</p:tagLst>
</file>

<file path=ppt/tags/tag195.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196.xml><?xml version="1.0" encoding="utf-8"?>
<p:tagLst xmlns:p="http://schemas.openxmlformats.org/presentationml/2006/main">
  <p:tag name="KSO_WM_UNIT_INDEX" val="1"/>
  <p:tag name="KSO_WM_UNIT_TYPE" val="a"/>
  <p:tag name="KSO_WM_BEAUTIFY_FLAG" val="#wm#"/>
</p:tagLst>
</file>

<file path=ppt/tags/tag197.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198.xml><?xml version="1.0" encoding="utf-8"?>
<p:tagLst xmlns:p="http://schemas.openxmlformats.org/presentationml/2006/main">
  <p:tag name="KSO_WM_UNIT_INDEX" val="1"/>
  <p:tag name="KSO_WM_UNIT_TYPE" val="a"/>
  <p:tag name="KSO_WM_BEAUTIFY_FLAG" val="#wm#"/>
</p:tagLst>
</file>

<file path=ppt/tags/tag199.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INDEX" val="1"/>
  <p:tag name="KSO_WM_UNIT_TYPE" val="a"/>
  <p:tag name="KSO_WM_BEAUTIFY_FLAG" val="#wm#"/>
</p:tagLst>
</file>

<file path=ppt/tags/tag201.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02.xml><?xml version="1.0" encoding="utf-8"?>
<p:tagLst xmlns:p="http://schemas.openxmlformats.org/presentationml/2006/main">
  <p:tag name="KSO_WM_UNIT_INDEX" val="1"/>
  <p:tag name="KSO_WM_UNIT_TYPE" val="a"/>
  <p:tag name="KSO_WM_BEAUTIFY_FLAG" val="#wm#"/>
</p:tagLst>
</file>

<file path=ppt/tags/tag203.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04.xml><?xml version="1.0" encoding="utf-8"?>
<p:tagLst xmlns:p="http://schemas.openxmlformats.org/presentationml/2006/main">
  <p:tag name="KSO_WM_UNIT_INDEX" val="1"/>
  <p:tag name="KSO_WM_UNIT_TYPE" val="a"/>
  <p:tag name="KSO_WM_BEAUTIFY_FLAG" val="#wm#"/>
</p:tagLst>
</file>

<file path=ppt/tags/tag205.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06.xml><?xml version="1.0" encoding="utf-8"?>
<p:tagLst xmlns:p="http://schemas.openxmlformats.org/presentationml/2006/main">
  <p:tag name="KSO_WM_UNIT_INDEX" val="1"/>
  <p:tag name="KSO_WM_UNIT_TYPE" val="a"/>
  <p:tag name="KSO_WM_BEAUTIFY_FLAG" val="#wm#"/>
</p:tagLst>
</file>

<file path=ppt/tags/tag207.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08.xml><?xml version="1.0" encoding="utf-8"?>
<p:tagLst xmlns:p="http://schemas.openxmlformats.org/presentationml/2006/main">
  <p:tag name="KSO_WM_UNIT_INDEX" val="1"/>
  <p:tag name="KSO_WM_UNIT_TYPE" val="a"/>
  <p:tag name="KSO_WM_BEAUTIFY_FLAG" val="#wm#"/>
</p:tagLst>
</file>

<file path=ppt/tags/tag209.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INDEX" val="1"/>
  <p:tag name="KSO_WM_UNIT_TYPE" val="a"/>
  <p:tag name="KSO_WM_BEAUTIFY_FLAG" val="#wm#"/>
</p:tagLst>
</file>

<file path=ppt/tags/tag211.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12.xml><?xml version="1.0" encoding="utf-8"?>
<p:tagLst xmlns:p="http://schemas.openxmlformats.org/presentationml/2006/main">
  <p:tag name="KSO_WM_UNIT_INDEX" val="1"/>
  <p:tag name="KSO_WM_UNIT_TYPE" val="a"/>
  <p:tag name="KSO_WM_BEAUTIFY_FLAG" val="#wm#"/>
</p:tagLst>
</file>

<file path=ppt/tags/tag213.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14.xml><?xml version="1.0" encoding="utf-8"?>
<p:tagLst xmlns:p="http://schemas.openxmlformats.org/presentationml/2006/main">
  <p:tag name="KSO_WM_UNIT_INDEX" val="1"/>
  <p:tag name="KSO_WM_UNIT_TYPE" val="a"/>
  <p:tag name="KSO_WM_BEAUTIFY_FLAG" val="#wm#"/>
</p:tagLst>
</file>

<file path=ppt/tags/tag215.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16.xml><?xml version="1.0" encoding="utf-8"?>
<p:tagLst xmlns:p="http://schemas.openxmlformats.org/presentationml/2006/main">
  <p:tag name="KSO_WM_UNIT_INDEX" val="1"/>
  <p:tag name="KSO_WM_UNIT_TYPE" val="a"/>
  <p:tag name="KSO_WM_BEAUTIFY_FLAG" val="#wm#"/>
</p:tagLst>
</file>

<file path=ppt/tags/tag217.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18.xml><?xml version="1.0" encoding="utf-8"?>
<p:tagLst xmlns:p="http://schemas.openxmlformats.org/presentationml/2006/main">
  <p:tag name="KSO_WM_UNIT_INDEX" val="1"/>
  <p:tag name="KSO_WM_UNIT_TYPE" val="a"/>
  <p:tag name="KSO_WM_BEAUTIFY_FLAG" val="#wm#"/>
</p:tagLst>
</file>

<file path=ppt/tags/tag219.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INDEX" val="1"/>
  <p:tag name="KSO_WM_UNIT_TYPE" val="a"/>
  <p:tag name="KSO_WM_BEAUTIFY_FLAG" val="#wm#"/>
</p:tagLst>
</file>

<file path=ppt/tags/tag221.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22.xml><?xml version="1.0" encoding="utf-8"?>
<p:tagLst xmlns:p="http://schemas.openxmlformats.org/presentationml/2006/main">
  <p:tag name="KSO_WM_UNIT_INDEX" val="1"/>
  <p:tag name="KSO_WM_UNIT_TYPE" val="a"/>
  <p:tag name="KSO_WM_BEAUTIFY_FLAG" val="#wm#"/>
</p:tagLst>
</file>

<file path=ppt/tags/tag223.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24.xml><?xml version="1.0" encoding="utf-8"?>
<p:tagLst xmlns:p="http://schemas.openxmlformats.org/presentationml/2006/main">
  <p:tag name="KSO_WM_UNIT_INDEX" val="1"/>
  <p:tag name="KSO_WM_UNIT_TYPE" val="a"/>
  <p:tag name="KSO_WM_BEAUTIFY_FLAG" val="#wm#"/>
</p:tagLst>
</file>

<file path=ppt/tags/tag225.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26.xml><?xml version="1.0" encoding="utf-8"?>
<p:tagLst xmlns:p="http://schemas.openxmlformats.org/presentationml/2006/main">
  <p:tag name="KSO_WM_UNIT_INDEX" val="1"/>
  <p:tag name="KSO_WM_UNIT_TYPE" val="a"/>
  <p:tag name="KSO_WM_BEAUTIFY_FLAG" val="#wm#"/>
</p:tagLst>
</file>

<file path=ppt/tags/tag227.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28.xml><?xml version="1.0" encoding="utf-8"?>
<p:tagLst xmlns:p="http://schemas.openxmlformats.org/presentationml/2006/main">
  <p:tag name="KSO_WM_UNIT_INDEX" val="1"/>
  <p:tag name="KSO_WM_UNIT_TYPE" val="a"/>
  <p:tag name="KSO_WM_BEAUTIFY_FLAG" val="#wm#"/>
</p:tagLst>
</file>

<file path=ppt/tags/tag229.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INDEX" val="1"/>
  <p:tag name="KSO_WM_UNIT_TYPE" val="a"/>
  <p:tag name="KSO_WM_BEAUTIFY_FLAG" val="#wm#"/>
</p:tagLst>
</file>

<file path=ppt/tags/tag231.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32.xml><?xml version="1.0" encoding="utf-8"?>
<p:tagLst xmlns:p="http://schemas.openxmlformats.org/presentationml/2006/main">
  <p:tag name="KSO_WM_UNIT_INDEX" val="1"/>
  <p:tag name="KSO_WM_UNIT_TYPE" val="a"/>
  <p:tag name="KSO_WM_BEAUTIFY_FLAG" val="#wm#"/>
</p:tagLst>
</file>

<file path=ppt/tags/tag233.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34.xml><?xml version="1.0" encoding="utf-8"?>
<p:tagLst xmlns:p="http://schemas.openxmlformats.org/presentationml/2006/main">
  <p:tag name="KSO_WM_UNIT_INDEX" val="1"/>
  <p:tag name="KSO_WM_UNIT_TYPE" val="a"/>
  <p:tag name="KSO_WM_BEAUTIFY_FLAG" val="#wm#"/>
</p:tagLst>
</file>

<file path=ppt/tags/tag235.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36.xml><?xml version="1.0" encoding="utf-8"?>
<p:tagLst xmlns:p="http://schemas.openxmlformats.org/presentationml/2006/main">
  <p:tag name="KSO_WM_UNIT_INDEX" val="1"/>
  <p:tag name="KSO_WM_UNIT_TYPE" val="a"/>
  <p:tag name="KSO_WM_BEAUTIFY_FLAG" val="#wm#"/>
</p:tagLst>
</file>

<file path=ppt/tags/tag237.xml><?xml version="1.0" encoding="utf-8"?>
<p:tagLst xmlns:p="http://schemas.openxmlformats.org/presentationml/2006/main">
  <p:tag name="KSO_WM_BEAUTIFY_FLAG" val="#wm#"/>
  <p:tag name="KSO_WM_TEMPLATE_CATEGORY" val="custom"/>
  <p:tag name="KSO_WM_TEMPLATE_INDEX" val="20238617"/>
  <p:tag name="KSO_WM_SLIDE_TYPE" val="text"/>
  <p:tag name="KSO_WM_TEMPLATE_SUBCATEGORY" val="29"/>
  <p:tag name="KSO_WM_TEMPLATE_COLOR_TYPE" val="0"/>
  <p:tag name="KSO_WM_TAG_VERSION" val="3.0"/>
  <p:tag name="KSO_WM_SLIDE_SUBTYPE" val="pureTxt"/>
  <p:tag name="KSO_WM_SLIDE_ITEM_CNT" val="0"/>
  <p:tag name="KSO_WM_SLIDE_INDEX" val="8"/>
  <p:tag name="KSO_WM_SLIDE_ID" val="custom20238617_8"/>
  <p:tag name="KSO_WM_TEMPLATE_MASTER_TYPE" val="0"/>
  <p:tag name="KSO_WM_SLIDE_LAYOUT" val="a_f"/>
  <p:tag name="KSO_WM_SLIDE_LAYOUT_CNT" val="1_1"/>
  <p:tag name="KSO_WM_SLIDE_SIZE" val="850*457"/>
  <p:tag name="KSO_WM_SLIDE_POSITION" val="54*28"/>
</p:tagLst>
</file>

<file path=ppt/tags/tag238.xml><?xml version="1.0" encoding="utf-8"?>
<p:tagLst xmlns:p="http://schemas.openxmlformats.org/presentationml/2006/main">
  <p:tag name="KSO_WM_UNIT_TYPE" val="a"/>
  <p:tag name="KSO_WM_UNIT_INDEX" val="1"/>
  <p:tag name="KSO_WM_BEAUTIFY_FLAG" val="#wm#"/>
  <p:tag name="KSO_WM_TAG_VERSION" val="3.0"/>
  <p:tag name="KSO_WM_UNIT_ID" val="custom20238617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17"/>
  <p:tag name="KSO_WM_TEMPLATE_CATEGORY" val="custom"/>
  <p:tag name="KSO_WM_UNIT_ISCONTENTSTITLE" val="0"/>
  <p:tag name="KSO_WM_UNIT_VALUE" val="10"/>
  <p:tag name="KSO_WM_UNIT_PRESET_TEXT" val="单击此处添加文档标题"/>
  <p:tag name="KSO_WM_UNIT_TEXT_TYPE" val="1"/>
</p:tagLst>
</file>

<file path=ppt/tags/tag239.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8617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17"/>
  <p:tag name="KSO_WM_TEMPLATE_CATEGORY" val="custom"/>
  <p:tag name="KSO_WM_UNIT_TEXT_LAYER_COUNT" val="1"/>
  <p:tag name="KSO_WM_UNIT_VALUE" val="22"/>
  <p:tag name="KSO_WM_UNIT_PRESET_TEXT_INDEX" val="-1"/>
  <p:tag name="KSO_WM_UNIT_PRESET_TEXT_LEN"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8617"/>
  <p:tag name="KSO_WM_TEMPLATE_CATEGORY" val="custom"/>
  <p:tag name="KSO_WM_SLIDE_INDEX" val="1"/>
  <p:tag name="KSO_WM_SLIDE_ID" val="custom20238617_1"/>
  <p:tag name="KSO_WM_TEMPLATE_MASTER_TYPE" val="0"/>
  <p:tag name="KSO_WM_SLIDE_LAYOUT" val="a_b_f"/>
  <p:tag name="KSO_WM_SLIDE_LAYOUT_CNT" val="1_1_1"/>
  <p:tag name="KSO_WM_SLIDE_THEME_ID" val="3402577"/>
  <p:tag name="KSO_WM_SLIDE_THEME_NAME" val="简约风通用箭头职场办公"/>
</p:tagLst>
</file>

<file path=ppt/tags/tag241.xml><?xml version="1.0" encoding="utf-8"?>
<p:tagLst xmlns:p="http://schemas.openxmlformats.org/presentationml/2006/main">
  <p:tag name="KSO_WM_UNIT_INDEX" val="2"/>
  <p:tag name="KSO_WM_UNIT_TYPE" val="i"/>
  <p:tag name="KSO_WM_BEAUTIFY_FLAG" val="#wm#"/>
</p:tagLst>
</file>

<file path=ppt/tags/tag242.xml><?xml version="1.0" encoding="utf-8"?>
<p:tagLst xmlns:p="http://schemas.openxmlformats.org/presentationml/2006/main">
  <p:tag name="KSO_WM_UNIT_INDEX" val="3"/>
  <p:tag name="KSO_WM_UNIT_TYPE" val="i"/>
  <p:tag name="KSO_WM_BEAUTIFY_FLAG" val="#wm#"/>
</p:tagLst>
</file>

<file path=ppt/tags/tag243.xml><?xml version="1.0" encoding="utf-8"?>
<p:tagLst xmlns:p="http://schemas.openxmlformats.org/presentationml/2006/main">
  <p:tag name="KSO_WM_UNIT_INDEX" val="9"/>
  <p:tag name="KSO_WM_UNIT_TYPE" val="f"/>
  <p:tag name="KSO_WM_UNIT_SUBTYPE" val="a"/>
  <p:tag name="KSO_WM_BEAUTIFY_FLAG" val="#wm#"/>
</p:tagLst>
</file>

<file path=ppt/tags/tag244.xml><?xml version="1.0" encoding="utf-8"?>
<p:tagLst xmlns:p="http://schemas.openxmlformats.org/presentationml/2006/main">
  <p:tag name="KSO_WM_UNIT_INDEX" val="1"/>
  <p:tag name="KSO_WM_UNIT_TYPE" val="a"/>
  <p:tag name="KSO_WM_BEAUTIFY_FLAG" val="#wm#"/>
</p:tagLst>
</file>

<file path=ppt/tags/tag24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34"/>
  <p:tag name="KSO_WM_TEMPLATE_CATEGORY" val="custom"/>
  <p:tag name="KSO_WM_SLIDE_INDEX" val="8"/>
  <p:tag name="KSO_WM_SLIDE_ID" val="custom20235934_8"/>
  <p:tag name="KSO_WM_TEMPLATE_MASTER_TYPE" val="0"/>
  <p:tag name="KSO_WM_SLIDE_LAYOUT" val="a_f"/>
  <p:tag name="KSO_WM_SLIDE_LAYOUT_CNT" val="1_1"/>
  <p:tag name="KSO_WM_SLIDE_SIZE" val="850*457"/>
  <p:tag name="KSO_WM_SLIDE_POSITION" val="54*28"/>
  <p:tag name="KSO_WM_TEMPLATE_COLORSEQUENCE" val="1,2,3,4,5,6"/>
</p:tagLst>
</file>

<file path=ppt/tags/tag246.xml><?xml version="1.0" encoding="utf-8"?>
<p:tagLst xmlns:p="http://schemas.openxmlformats.org/presentationml/2006/main">
  <p:tag name="KSO_WM_UNIT_INDEX" val="1"/>
  <p:tag name="KSO_WM_UNIT_TYPE" val="a"/>
  <p:tag name="KSO_WM_BEAUTIFY_FLAG" val="#wm#"/>
</p:tagLst>
</file>

<file path=ppt/tags/tag247.xml><?xml version="1.0" encoding="utf-8"?>
<p:tagLst xmlns:p="http://schemas.openxmlformats.org/presentationml/2006/main">
  <p:tag name="KSO_WM_UNIT_INDEX" val="13"/>
  <p:tag name="KSO_WM_UNIT_TYPE" val="f"/>
  <p:tag name="KSO_WM_UNIT_SUBTYPE" val="a"/>
  <p:tag name="KSO_WM_BEAUTIFY_FLAG" val="#wm#"/>
</p:tagLst>
</file>

<file path=ppt/tags/tag24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34"/>
  <p:tag name="KSO_WM_TEMPLATE_CATEGORY" val="custom"/>
  <p:tag name="KSO_WM_SLIDE_INDEX" val="8"/>
  <p:tag name="KSO_WM_SLIDE_ID" val="custom20235934_8"/>
  <p:tag name="KSO_WM_TEMPLATE_MASTER_TYPE" val="0"/>
  <p:tag name="KSO_WM_SLIDE_LAYOUT" val="a_f"/>
  <p:tag name="KSO_WM_SLIDE_LAYOUT_CNT" val="1_1"/>
  <p:tag name="KSO_WM_SLIDE_SIZE" val="850*457"/>
  <p:tag name="KSO_WM_SLIDE_POSITION" val="54*28"/>
  <p:tag name="KSO_WM_TEMPLATE_COLORSEQUENCE" val="1,2,3,4,5,6"/>
</p:tagLst>
</file>

<file path=ppt/tags/tag249.xml><?xml version="1.0" encoding="utf-8"?>
<p:tagLst xmlns:p="http://schemas.openxmlformats.org/presentationml/2006/main">
  <p:tag name="KSO_WM_UNIT_INDEX" val="11"/>
  <p:tag name="KSO_WM_UNIT_TYPE" val="f"/>
  <p:tag name="KSO_WM_UNIT_SUBTYPE" val="a"/>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INDEX" val="4"/>
  <p:tag name="KSO_WM_UNIT_TYPE" val="f"/>
  <p:tag name="KSO_WM_UNIT_SUBTYPE" val="a"/>
  <p:tag name="KSO_WM_BEAUTIFY_FLAG" val="#wm#"/>
</p:tagLst>
</file>

<file path=ppt/tags/tag251.xml><?xml version="1.0" encoding="utf-8"?>
<p:tagLst xmlns:p="http://schemas.openxmlformats.org/presentationml/2006/main">
  <p:tag name="KSO_WM_UNIT_INDEX" val="7"/>
  <p:tag name="KSO_WM_UNIT_TYPE" val="f"/>
  <p:tag name="KSO_WM_UNIT_SUBTYPE" val="a"/>
  <p:tag name="KSO_WM_BEAUTIFY_FLAG" val="#wm#"/>
</p:tagLst>
</file>

<file path=ppt/tags/tag252.xml><?xml version="1.0" encoding="utf-8"?>
<p:tagLst xmlns:p="http://schemas.openxmlformats.org/presentationml/2006/main">
  <p:tag name="KSO_WM_UNIT_INDEX" val="6"/>
  <p:tag name="KSO_WM_UNIT_TYPE" val="f"/>
  <p:tag name="KSO_WM_UNIT_SUBTYPE" val="a"/>
  <p:tag name="KSO_WM_BEAUTIFY_FLAG" val="#wm#"/>
</p:tagLst>
</file>

<file path=ppt/tags/tag253.xml><?xml version="1.0" encoding="utf-8"?>
<p:tagLst xmlns:p="http://schemas.openxmlformats.org/presentationml/2006/main">
  <p:tag name="KSO_WM_UNIT_INDEX" val="2"/>
  <p:tag name="KSO_WM_UNIT_TYPE" val="j"/>
  <p:tag name="KSO_WM_BEAUTIFY_FLAG" val="#wm#"/>
</p:tagLst>
</file>

<file path=ppt/tags/tag254.xml><?xml version="1.0" encoding="utf-8"?>
<p:tagLst xmlns:p="http://schemas.openxmlformats.org/presentationml/2006/main">
  <p:tag name="KSO_WM_UNIT_INDEX" val="1"/>
  <p:tag name="KSO_WM_UNIT_TYPE" val="a"/>
  <p:tag name="KSO_WM_BEAUTIFY_FLAG" val="#wm#"/>
</p:tagLst>
</file>

<file path=ppt/tags/tag25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34"/>
  <p:tag name="KSO_WM_TEMPLATE_CATEGORY" val="custom"/>
  <p:tag name="KSO_WM_SLIDE_INDEX" val="8"/>
  <p:tag name="KSO_WM_SLIDE_ID" val="custom20235934_8"/>
  <p:tag name="KSO_WM_TEMPLATE_MASTER_TYPE" val="0"/>
  <p:tag name="KSO_WM_SLIDE_LAYOUT" val="a_f"/>
  <p:tag name="KSO_WM_SLIDE_LAYOUT_CNT" val="1_1"/>
  <p:tag name="KSO_WM_SLIDE_SIZE" val="850*457"/>
  <p:tag name="KSO_WM_SLIDE_POSITION" val="54*28"/>
  <p:tag name="KSO_WM_TEMPLATE_COLORSEQUENCE" val="1,2,3,4,5,6"/>
</p:tagLst>
</file>

<file path=ppt/tags/tag256.xml><?xml version="1.0" encoding="utf-8"?>
<p:tagLst xmlns:p="http://schemas.openxmlformats.org/presentationml/2006/main">
  <p:tag name="KSO_WM_UNIT_INDEX" val="10"/>
  <p:tag name="KSO_WM_UNIT_TYPE" val="f"/>
  <p:tag name="KSO_WM_UNIT_SUBTYPE" val="a"/>
  <p:tag name="KSO_WM_BEAUTIFY_FLAG" val="#wm#"/>
</p:tagLst>
</file>

<file path=ppt/tags/tag257.xml><?xml version="1.0" encoding="utf-8"?>
<p:tagLst xmlns:p="http://schemas.openxmlformats.org/presentationml/2006/main">
  <p:tag name="KSO_WM_UNIT_INDEX" val="11"/>
  <p:tag name="KSO_WM_UNIT_TYPE" val="j"/>
  <p:tag name="KSO_WM_BEAUTIFY_FLAG" val="#wm#"/>
</p:tagLst>
</file>

<file path=ppt/tags/tag258.xml><?xml version="1.0" encoding="utf-8"?>
<p:tagLst xmlns:p="http://schemas.openxmlformats.org/presentationml/2006/main">
  <p:tag name="KSO_WM_UNIT_INDEX" val="16"/>
  <p:tag name="KSO_WM_UNIT_TYPE" val="i"/>
  <p:tag name="KSO_WM_BEAUTIFY_FLAG" val="#wm#"/>
</p:tagLst>
</file>

<file path=ppt/tags/tag259.xml><?xml version="1.0" encoding="utf-8"?>
<p:tagLst xmlns:p="http://schemas.openxmlformats.org/presentationml/2006/main">
  <p:tag name="KSO_WM_UNIT_INDEX" val="17"/>
  <p:tag name="KSO_WM_UNIT_TYPE" val="i"/>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INDEX" val="14"/>
  <p:tag name="KSO_WM_UNIT_TYPE" val="i"/>
  <p:tag name="KSO_WM_BEAUTIFY_FLAG" val="#wm#"/>
</p:tagLst>
</file>

<file path=ppt/tags/tag261.xml><?xml version="1.0" encoding="utf-8"?>
<p:tagLst xmlns:p="http://schemas.openxmlformats.org/presentationml/2006/main">
  <p:tag name="KSO_WM_UNIT_INDEX" val="12"/>
  <p:tag name="KSO_WM_UNIT_TYPE" val="i"/>
  <p:tag name="KSO_WM_BEAUTIFY_FLAG" val="#wm#"/>
</p:tagLst>
</file>

<file path=ppt/tags/tag262.xml><?xml version="1.0" encoding="utf-8"?>
<p:tagLst xmlns:p="http://schemas.openxmlformats.org/presentationml/2006/main">
  <p:tag name="KSO_WM_UNIT_INDEX" val="13"/>
  <p:tag name="KSO_WM_UNIT_TYPE" val="f"/>
  <p:tag name="KSO_WM_UNIT_SUBTYPE" val="a"/>
  <p:tag name="KSO_WM_BEAUTIFY_FLAG" val="#wm#"/>
</p:tagLst>
</file>

<file path=ppt/tags/tag263.xml><?xml version="1.0" encoding="utf-8"?>
<p:tagLst xmlns:p="http://schemas.openxmlformats.org/presentationml/2006/main">
  <p:tag name="KSO_WM_UNIT_INDEX" val="18"/>
  <p:tag name="KSO_WM_UNIT_TYPE" val="i"/>
  <p:tag name="KSO_WM_BEAUTIFY_FLAG" val="#wm#"/>
</p:tagLst>
</file>

<file path=ppt/tags/tag264.xml><?xml version="1.0" encoding="utf-8"?>
<p:tagLst xmlns:p="http://schemas.openxmlformats.org/presentationml/2006/main">
  <p:tag name="KSO_WM_UNIT_INDEX" val="19"/>
  <p:tag name="KSO_WM_UNIT_TYPE" val="f"/>
  <p:tag name="KSO_WM_UNIT_SUBTYPE" val="a"/>
  <p:tag name="KSO_WM_BEAUTIFY_FLAG" val="#wm#"/>
</p:tagLst>
</file>

<file path=ppt/tags/tag265.xml><?xml version="1.0" encoding="utf-8"?>
<p:tagLst xmlns:p="http://schemas.openxmlformats.org/presentationml/2006/main">
  <p:tag name="KSO_WM_UNIT_INDEX" val="1"/>
  <p:tag name="KSO_WM_UNIT_TYPE" val="a"/>
  <p:tag name="KSO_WM_BEAUTIFY_FLAG" val="#wm#"/>
</p:tagLst>
</file>

<file path=ppt/tags/tag26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34"/>
  <p:tag name="KSO_WM_TEMPLATE_CATEGORY" val="custom"/>
  <p:tag name="KSO_WM_SLIDE_INDEX" val="8"/>
  <p:tag name="KSO_WM_SLIDE_ID" val="custom20235934_8"/>
  <p:tag name="KSO_WM_TEMPLATE_MASTER_TYPE" val="0"/>
  <p:tag name="KSO_WM_SLIDE_LAYOUT" val="a_f"/>
  <p:tag name="KSO_WM_SLIDE_LAYOUT_CNT" val="1_1"/>
  <p:tag name="KSO_WM_SLIDE_SIZE" val="850*457"/>
  <p:tag name="KSO_WM_SLIDE_POSITION" val="54*28"/>
  <p:tag name="KSO_WM_TEMPLATE_COLORSEQUENCE" val="1,2,3,4,5,6"/>
</p:tagLst>
</file>

<file path=ppt/tags/tag267.xml><?xml version="1.0" encoding="utf-8"?>
<p:tagLst xmlns:p="http://schemas.openxmlformats.org/presentationml/2006/main">
  <p:tag name="KSO_WM_UNIT_INDEX" val="2"/>
  <p:tag name="KSO_WM_UNIT_TYPE" val="i"/>
  <p:tag name="KSO_WM_BEAUTIFY_FLAG" val="#wm#"/>
</p:tagLst>
</file>

<file path=ppt/tags/tag268.xml><?xml version="1.0" encoding="utf-8"?>
<p:tagLst xmlns:p="http://schemas.openxmlformats.org/presentationml/2006/main">
  <p:tag name="KSO_WM_UNIT_INDEX" val="8"/>
  <p:tag name="KSO_WM_UNIT_TYPE" val="f"/>
  <p:tag name="KSO_WM_UNIT_SUBTYPE" val="a"/>
  <p:tag name="KSO_WM_BEAUTIFY_FLAG" val="#wm#"/>
</p:tagLst>
</file>

<file path=ppt/tags/tag269.xml><?xml version="1.0" encoding="utf-8"?>
<p:tagLst xmlns:p="http://schemas.openxmlformats.org/presentationml/2006/main">
  <p:tag name="KSO_WM_UNIT_INDEX" val="1"/>
  <p:tag name="KSO_WM_UNIT_TYPE" val="a"/>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934"/>
  <p:tag name="KSO_WM_TEMPLATE_CATEGORY" val="custom"/>
  <p:tag name="KSO_WM_SLIDE_INDEX" val="8"/>
  <p:tag name="KSO_WM_SLIDE_ID" val="custom20235934_8"/>
  <p:tag name="KSO_WM_TEMPLATE_MASTER_TYPE" val="0"/>
  <p:tag name="KSO_WM_SLIDE_LAYOUT" val="a_f"/>
  <p:tag name="KSO_WM_SLIDE_LAYOUT_CNT" val="1_1"/>
  <p:tag name="KSO_WM_SLIDE_SIZE" val="850*457"/>
  <p:tag name="KSO_WM_SLIDE_POSITION" val="54*28"/>
  <p:tag name="KSO_WM_TEMPLATE_COLORSEQUENCE" val="1,2,3,4,5,6"/>
</p:tagLst>
</file>

<file path=ppt/tags/tag271.xml><?xml version="1.0" encoding="utf-8"?>
<p:tagLst xmlns:p="http://schemas.openxmlformats.org/presentationml/2006/main">
  <p:tag name="KSO_WM_BEAUTIFY_FLAG" val="#wm#"/>
  <p:tag name="KSO_WM_TEMPLATE_CATEGORY" val="custom"/>
  <p:tag name="KSO_WM_TEMPLATE_INDEX" val="20238617"/>
</p:tagLst>
</file>

<file path=ppt/tags/tag272.xml><?xml version="1.0" encoding="utf-8"?>
<p:tagLst xmlns:p="http://schemas.openxmlformats.org/presentationml/2006/main">
  <p:tag name="KSO_WM_BEAUTIFY_FLAG" val="#wm#"/>
  <p:tag name="KSO_WM_TEMPLATE_CATEGORY" val="custom"/>
  <p:tag name="KSO_WM_TEMPLATE_INDEX" val="20238617"/>
</p:tagLst>
</file>

<file path=ppt/tags/tag273.xml><?xml version="1.0" encoding="utf-8"?>
<p:tagLst xmlns:p="http://schemas.openxmlformats.org/presentationml/2006/main">
  <p:tag name="KSO_WM_BEAUTIFY_FLAG" val="#wm#"/>
  <p:tag name="KSO_WM_TEMPLATE_CATEGORY" val="custom"/>
  <p:tag name="KSO_WM_TEMPLATE_INDEX" val="20238617"/>
</p:tagLst>
</file>

<file path=ppt/tags/tag274.xml><?xml version="1.0" encoding="utf-8"?>
<p:tagLst xmlns:p="http://schemas.openxmlformats.org/presentationml/2006/main">
  <p:tag name="KSO_WM_BEAUTIFY_FLAG" val="#wm#"/>
  <p:tag name="KSO_WM_TEMPLATE_CATEGORY" val="custom"/>
  <p:tag name="KSO_WM_TEMPLATE_INDEX" val="20238617"/>
</p:tagLst>
</file>

<file path=ppt/tags/tag275.xml><?xml version="1.0" encoding="utf-8"?>
<p:tagLst xmlns:p="http://schemas.openxmlformats.org/presentationml/2006/main">
  <p:tag name="KSO_WM_BEAUTIFY_FLAG" val="#wm#"/>
  <p:tag name="KSO_WM_TEMPLATE_CATEGORY" val="custom"/>
  <p:tag name="KSO_WM_TEMPLATE_INDEX" val="20238617"/>
</p:tagLst>
</file>

<file path=ppt/tags/tag276.xml><?xml version="1.0" encoding="utf-8"?>
<p:tagLst xmlns:p="http://schemas.openxmlformats.org/presentationml/2006/main">
  <p:tag name="KSO_WM_BEAUTIFY_FLAG" val="#wm#"/>
  <p:tag name="KSO_WM_TEMPLATE_CATEGORY" val="custom"/>
  <p:tag name="KSO_WM_TEMPLATE_INDEX" val="20238617"/>
</p:tagLst>
</file>

<file path=ppt/tags/tag277.xml><?xml version="1.0" encoding="utf-8"?>
<p:tagLst xmlns:p="http://schemas.openxmlformats.org/presentationml/2006/main">
  <p:tag name="KSO_WM_BEAUTIFY_FLAG" val="#wm#"/>
  <p:tag name="KSO_WM_TEMPLATE_CATEGORY" val="custom"/>
  <p:tag name="KSO_WM_TEMPLATE_INDEX" val="20238617"/>
</p:tagLst>
</file>

<file path=ppt/tags/tag278.xml><?xml version="1.0" encoding="utf-8"?>
<p:tagLst xmlns:p="http://schemas.openxmlformats.org/presentationml/2006/main">
  <p:tag name="KSO_WM_BEAUTIFY_FLAG" val="#wm#"/>
  <p:tag name="KSO_WM_TEMPLATE_CATEGORY" val="custom"/>
  <p:tag name="KSO_WM_TEMPLATE_INDEX" val="20238617"/>
</p:tagLst>
</file>

<file path=ppt/tags/tag279.xml><?xml version="1.0" encoding="utf-8"?>
<p:tagLst xmlns:p="http://schemas.openxmlformats.org/presentationml/2006/main">
  <p:tag name="KSO_WM_BEAUTIFY_FLAG" val="#wm#"/>
  <p:tag name="KSO_WM_TEMPLATE_CATEGORY" val="custom"/>
  <p:tag name="KSO_WM_TEMPLATE_INDEX" val="20238617"/>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wm#"/>
  <p:tag name="KSO_WM_TEMPLATE_CATEGORY" val="custom"/>
  <p:tag name="KSO_WM_TEMPLATE_INDEX" val="20238617"/>
</p:tagLst>
</file>

<file path=ppt/tags/tag281.xml><?xml version="1.0" encoding="utf-8"?>
<p:tagLst xmlns:p="http://schemas.openxmlformats.org/presentationml/2006/main">
  <p:tag name="KSO_WM_BEAUTIFY_FLAG" val="#wm#"/>
  <p:tag name="KSO_WM_TEMPLATE_CATEGORY" val="custom"/>
  <p:tag name="KSO_WM_TEMPLATE_INDEX" val="20238617"/>
</p:tagLst>
</file>

<file path=ppt/tags/tag282.xml><?xml version="1.0" encoding="utf-8"?>
<p:tagLst xmlns:p="http://schemas.openxmlformats.org/presentationml/2006/main">
  <p:tag name="KSO_WM_BEAUTIFY_FLAG" val="#wm#"/>
  <p:tag name="KSO_WM_TEMPLATE_CATEGORY" val="custom"/>
  <p:tag name="KSO_WM_TEMPLATE_INDEX" val="20238617"/>
</p:tagLst>
</file>

<file path=ppt/tags/tag283.xml><?xml version="1.0" encoding="utf-8"?>
<p:tagLst xmlns:p="http://schemas.openxmlformats.org/presentationml/2006/main">
  <p:tag name="KSO_WM_BEAUTIFY_FLAG" val="#wm#"/>
  <p:tag name="KSO_WM_TEMPLATE_CATEGORY" val="custom"/>
  <p:tag name="KSO_WM_TEMPLATE_INDEX" val="20238617"/>
</p:tagLst>
</file>

<file path=ppt/tags/tag284.xml><?xml version="1.0" encoding="utf-8"?>
<p:tagLst xmlns:p="http://schemas.openxmlformats.org/presentationml/2006/main">
  <p:tag name="KSO_WM_BEAUTIFY_FLAG" val="#wm#"/>
  <p:tag name="KSO_WM_TEMPLATE_CATEGORY" val="custom"/>
  <p:tag name="KSO_WM_TEMPLATE_INDEX" val="20238617"/>
</p:tagLst>
</file>

<file path=ppt/tags/tag285.xml><?xml version="1.0" encoding="utf-8"?>
<p:tagLst xmlns:p="http://schemas.openxmlformats.org/presentationml/2006/main">
  <p:tag name="KSO_WM_BEAUTIFY_FLAG" val="#wm#"/>
  <p:tag name="KSO_WM_TEMPLATE_CATEGORY" val="custom"/>
  <p:tag name="KSO_WM_TEMPLATE_INDEX" val="20238617"/>
</p:tagLst>
</file>

<file path=ppt/tags/tag286.xml><?xml version="1.0" encoding="utf-8"?>
<p:tagLst xmlns:p="http://schemas.openxmlformats.org/presentationml/2006/main">
  <p:tag name="KSO_WM_BEAUTIFY_FLAG" val="#wm#"/>
  <p:tag name="KSO_WM_TEMPLATE_CATEGORY" val="custom"/>
  <p:tag name="KSO_WM_TEMPLATE_INDEX" val="20238617"/>
</p:tagLst>
</file>

<file path=ppt/tags/tag287.xml><?xml version="1.0" encoding="utf-8"?>
<p:tagLst xmlns:p="http://schemas.openxmlformats.org/presentationml/2006/main">
  <p:tag name="KSO_WM_BEAUTIFY_FLAG" val="#wm#"/>
  <p:tag name="KSO_WM_TEMPLATE_CATEGORY" val="custom"/>
  <p:tag name="KSO_WM_TEMPLATE_INDEX" val="20238617"/>
</p:tagLst>
</file>

<file path=ppt/tags/tag288.xml><?xml version="1.0" encoding="utf-8"?>
<p:tagLst xmlns:p="http://schemas.openxmlformats.org/presentationml/2006/main">
  <p:tag name="KSO_WM_BEAUTIFY_FLAG" val="#wm#"/>
  <p:tag name="KSO_WM_TEMPLATE_CATEGORY" val="custom"/>
  <p:tag name="KSO_WM_TEMPLATE_INDEX" val="20238617"/>
</p:tagLst>
</file>

<file path=ppt/tags/tag289.xml><?xml version="1.0" encoding="utf-8"?>
<p:tagLst xmlns:p="http://schemas.openxmlformats.org/presentationml/2006/main">
  <p:tag name="KSO_WM_BEAUTIFY_FLAG" val="#wm#"/>
  <p:tag name="KSO_WM_TEMPLATE_CATEGORY" val="custom"/>
  <p:tag name="KSO_WM_TEMPLATE_INDEX" val="20238617"/>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custom"/>
  <p:tag name="KSO_WM_TEMPLATE_INDEX" val="20238617"/>
</p:tagLst>
</file>

<file path=ppt/tags/tag291.xml><?xml version="1.0" encoding="utf-8"?>
<p:tagLst xmlns:p="http://schemas.openxmlformats.org/presentationml/2006/main">
  <p:tag name="KSO_WM_BEAUTIFY_FLAG" val="#wm#"/>
  <p:tag name="KSO_WM_TEMPLATE_CATEGORY" val="custom"/>
  <p:tag name="KSO_WM_TEMPLATE_INDEX" val="20238617"/>
</p:tagLst>
</file>

<file path=ppt/tags/tag292.xml><?xml version="1.0" encoding="utf-8"?>
<p:tagLst xmlns:p="http://schemas.openxmlformats.org/presentationml/2006/main">
  <p:tag name="KSO_WM_BEAUTIFY_FLAG" val="#wm#"/>
  <p:tag name="KSO_WM_TEMPLATE_CATEGORY" val="custom"/>
  <p:tag name="KSO_WM_TEMPLATE_INDEX" val="20238617"/>
</p:tagLst>
</file>

<file path=ppt/tags/tag293.xml><?xml version="1.0" encoding="utf-8"?>
<p:tagLst xmlns:p="http://schemas.openxmlformats.org/presentationml/2006/main">
  <p:tag name="KSO_WM_BEAUTIFY_FLAG" val="#wm#"/>
  <p:tag name="KSO_WM_TEMPLATE_CATEGORY" val="custom"/>
  <p:tag name="KSO_WM_TEMPLATE_INDEX" val="20238617"/>
</p:tagLst>
</file>

<file path=ppt/tags/tag294.xml><?xml version="1.0" encoding="utf-8"?>
<p:tagLst xmlns:p="http://schemas.openxmlformats.org/presentationml/2006/main">
  <p:tag name="KSO_WM_BEAUTIFY_FLAG" val="#wm#"/>
  <p:tag name="KSO_WM_TEMPLATE_CATEGORY" val="custom"/>
  <p:tag name="KSO_WM_TEMPLATE_INDEX" val="20238617"/>
</p:tagLst>
</file>

<file path=ppt/tags/tag295.xml><?xml version="1.0" encoding="utf-8"?>
<p:tagLst xmlns:p="http://schemas.openxmlformats.org/presentationml/2006/main">
  <p:tag name="KSO_WM_BEAUTIFY_FLAG" val="#wm#"/>
  <p:tag name="KSO_WM_TEMPLATE_CATEGORY" val="custom"/>
  <p:tag name="KSO_WM_TEMPLATE_INDEX" val="20238617"/>
</p:tagLst>
</file>

<file path=ppt/tags/tag296.xml><?xml version="1.0" encoding="utf-8"?>
<p:tagLst xmlns:p="http://schemas.openxmlformats.org/presentationml/2006/main">
  <p:tag name="KSO_WM_BEAUTIFY_FLAG" val="#wm#"/>
  <p:tag name="KSO_WM_TEMPLATE_CATEGORY" val="custom"/>
  <p:tag name="KSO_WM_TEMPLATE_INDEX" val="20238617"/>
</p:tagLst>
</file>

<file path=ppt/tags/tag297.xml><?xml version="1.0" encoding="utf-8"?>
<p:tagLst xmlns:p="http://schemas.openxmlformats.org/presentationml/2006/main">
  <p:tag name="KSO_WM_BEAUTIFY_FLAG" val="#wm#"/>
  <p:tag name="KSO_WM_TEMPLATE_CATEGORY" val="custom"/>
  <p:tag name="KSO_WM_TEMPLATE_INDEX" val="20238617"/>
</p:tagLst>
</file>

<file path=ppt/tags/tag298.xml><?xml version="1.0" encoding="utf-8"?>
<p:tagLst xmlns:p="http://schemas.openxmlformats.org/presentationml/2006/main">
  <p:tag name="KSO_WM_BEAUTIFY_FLAG" val="#wm#"/>
  <p:tag name="KSO_WM_TEMPLATE_CATEGORY" val="custom"/>
  <p:tag name="KSO_WM_TEMPLATE_INDEX" val="20238617"/>
</p:tagLst>
</file>

<file path=ppt/tags/tag299.xml><?xml version="1.0" encoding="utf-8"?>
<p:tagLst xmlns:p="http://schemas.openxmlformats.org/presentationml/2006/main">
  <p:tag name="KSO_WM_BEAUTIFY_FLAG" val="#wm#"/>
  <p:tag name="KSO_WM_TEMPLATE_CATEGORY" val="custom"/>
  <p:tag name="KSO_WM_TEMPLATE_INDEX" val="20238617"/>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wm#"/>
  <p:tag name="KSO_WM_TEMPLATE_CATEGORY" val="custom"/>
  <p:tag name="KSO_WM_TEMPLATE_INDEX" val="20238617"/>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a"/>
  <p:tag name="KSO_WM_UNIT_INDEX" val="1"/>
  <p:tag name="KSO_WM_BEAUTIFY_FLAG" val="#wm#"/>
  <p:tag name="KSO_WM_TAG_VERSION" val="3.0"/>
  <p:tag name="KSO_WM_UNIT_PRESET_TEXT" val="单击编辑母版标题"/>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0"/>
</p:tagLst>
</file>

<file path=ppt/tags/tag73.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9"/>
</p:tagLst>
</file>

<file path=ppt/tags/tag74.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6.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Lst>
</file>

<file path=ppt/tags/tag7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3"/>
</p:tagLst>
</file>

<file path=ppt/tags/tag84.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UNIT_TYPE" val="i"/>
  <p:tag name="KSO_WM_UNIT_INDEX" val="6"/>
  <p:tag name="KSO_WM_BEAUTIFY_FLAG" val="#wm#"/>
  <p:tag name="KSO_WM_TAG_VERSION" val="3.0"/>
  <p:tag name="KSO_WM_UNIT_ID" val="_3*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2.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5.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6.xml><?xml version="1.0" encoding="utf-8"?>
<p:tagLst xmlns:p="http://schemas.openxmlformats.org/presentationml/2006/main">
  <p:tag name="KSO_WM_UNIT_TYPE" val="i"/>
  <p:tag name="KSO_WM_UNIT_INDEX" val="9"/>
  <p:tag name="KSO_WM_BEAUTIFY_FLAG" val="#wm#"/>
  <p:tag name="KSO_WM_TAG_VERSION" val="3.0"/>
  <p:tag name="KSO_WM_UNIT_ID" val="_4*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7.xml><?xml version="1.0" encoding="utf-8"?>
<p:tagLst xmlns:p="http://schemas.openxmlformats.org/presentationml/2006/main">
  <p:tag name="KSO_WM_UNIT_TYPE" val="i"/>
  <p:tag name="KSO_WM_UNIT_INDEX" val="10"/>
  <p:tag name="KSO_WM_BEAUTIFY_FLAG" val="#wm#"/>
  <p:tag name="KSO_WM_TAG_VERSION" val="3.0"/>
  <p:tag name="KSO_WM_UNIT_ID" val="_4*i*1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8.xml><?xml version="1.0" encoding="utf-8"?>
<p:tagLst xmlns:p="http://schemas.openxmlformats.org/presentationml/2006/main">
  <p:tag name="KSO_WM_UNIT_TYPE" val="i"/>
  <p:tag name="KSO_WM_UNIT_INDEX" val="7"/>
  <p:tag name="KSO_WM_BEAUTIFY_FLAG" val="#wm#"/>
  <p:tag name="KSO_WM_TAG_VERSION" val="3.0"/>
  <p:tag name="KSO_WM_UNIT_ID" val="_4*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9.xml><?xml version="1.0" encoding="utf-8"?>
<p:tagLst xmlns:p="http://schemas.openxmlformats.org/presentationml/2006/main">
  <p:tag name="KSO_WM_UNIT_TYPE" val="i"/>
  <p:tag name="KSO_WM_UNIT_INDEX" val="8"/>
  <p:tag name="KSO_WM_BEAUTIFY_FLAG" val="#wm#"/>
  <p:tag name="KSO_WM_TAG_VERSION" val="3.0"/>
  <p:tag name="KSO_WM_UNIT_ID" val="_4*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简约风通用箭头职场办公">
  <a:themeElements>
    <a:clrScheme name="蓝色通用箭头">
      <a:dk1>
        <a:sysClr val="windowText" lastClr="000000"/>
      </a:dk1>
      <a:lt1>
        <a:sysClr val="window" lastClr="FFFFFF"/>
      </a:lt1>
      <a:dk2>
        <a:srgbClr val="44546A"/>
      </a:dk2>
      <a:lt2>
        <a:srgbClr val="E7E6E6"/>
      </a:lt2>
      <a:accent1>
        <a:srgbClr val="4E62DF"/>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7251</Words>
  <Application>WPS 演示</Application>
  <PresentationFormat>宽屏</PresentationFormat>
  <Paragraphs>424</Paragraphs>
  <Slides>66</Slides>
  <Notes>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66</vt:i4>
      </vt:variant>
    </vt:vector>
  </HeadingPairs>
  <TitlesOfParts>
    <vt:vector size="78" baseType="lpstr">
      <vt:lpstr>Arial</vt:lpstr>
      <vt:lpstr>宋体</vt:lpstr>
      <vt:lpstr>Wingdings</vt:lpstr>
      <vt:lpstr>Wingdings</vt:lpstr>
      <vt:lpstr>微软雅黑</vt:lpstr>
      <vt:lpstr>Arial Unicode MS</vt:lpstr>
      <vt:lpstr>Calibri</vt:lpstr>
      <vt:lpstr>Huawei Sans</vt:lpstr>
      <vt:lpstr>方正兰亭黑简体</vt:lpstr>
      <vt:lpstr>Arial</vt:lpstr>
      <vt:lpstr>WPS</vt:lpstr>
      <vt:lpstr>简约风通用箭头职场办公</vt:lpstr>
      <vt:lpstr>第二章  主客观题汇总</vt:lpstr>
      <vt:lpstr>第二章  主客观题汇总</vt:lpstr>
      <vt:lpstr>第二章  主客观题汇总</vt:lpstr>
      <vt:lpstr>2.1.1智慧交通中燃油效率模型的数据清洗和标注流程设计</vt:lpstr>
      <vt:lpstr>2.1.1智慧交通中燃油效率模型的数据清洗和标注流程设计</vt:lpstr>
      <vt:lpstr>2.1.1智慧交通中燃油效率模型的数据清洗和标注流程设计</vt:lpstr>
      <vt:lpstr>2.1.1智慧交通中燃油效率模型的数据清洗和标注流程设计</vt:lpstr>
      <vt:lpstr>2.1.1智慧交通中燃油效率模型的数据清洗和标注流程设计</vt:lpstr>
      <vt:lpstr>2.1.1智慧交通中燃油效率模型的数据清洗和标注流程设计</vt:lpstr>
      <vt:lpstr>2.1.1智慧交通中燃油效率模型的数据清洗和标注流程设计</vt:lpstr>
      <vt:lpstr>2.1.2低碳生活行为影响因素数据清洗和标注流程设计</vt:lpstr>
      <vt:lpstr>2.1.2低碳生活行为影响因素数据清洗和标注流程设计</vt:lpstr>
      <vt:lpstr>2.1.2低碳生活行为影响因素数据清洗和标注流程设计</vt:lpstr>
      <vt:lpstr>2.1.2低碳生活行为影响因素数据清洗和标注流程设计</vt:lpstr>
      <vt:lpstr>2.1.3信用评分模型数据清洗和标注流程设计</vt:lpstr>
      <vt:lpstr>2.1.3信用评分模型数据清洗和标注流程设计</vt:lpstr>
      <vt:lpstr>2.1.3信用评分模型数据清洗和标注流程设计</vt:lpstr>
      <vt:lpstr>2.1.3信用评分模型数据清洗和标注流程设计</vt:lpstr>
      <vt:lpstr>2.1.3信用评分模型数据清洗和标注流程设计</vt:lpstr>
      <vt:lpstr>2.1.4医疗研究数据清洗和标注设计</vt:lpstr>
      <vt:lpstr>2.1.4医疗研究数据清洗和标注设计</vt:lpstr>
      <vt:lpstr>2.1.4医疗研究数据清洗和标注设计</vt:lpstr>
      <vt:lpstr>2.1.4医疗研究数据清洗和标注设计</vt:lpstr>
      <vt:lpstr>2.1.4医疗研究数据清洗和标注设计</vt:lpstr>
      <vt:lpstr>2.1.4医疗研究数据清洗和标注设计</vt:lpstr>
      <vt:lpstr>2.1.4医疗研究数据清洗和标注设计</vt:lpstr>
      <vt:lpstr>2.1.5健康与营养咨询数据预处理与数据规范设计</vt:lpstr>
      <vt:lpstr>2.1.5健康与营养咨询数据预处理与数据规范设计</vt:lpstr>
      <vt:lpstr>2.1.5健康与营养咨询数据预处理与数据规范设计</vt:lpstr>
      <vt:lpstr>2.1.5健康与营养咨询数据预处理与数据规范设计</vt:lpstr>
      <vt:lpstr>2.1 数据处理规范制定</vt:lpstr>
      <vt:lpstr>什么是好的模型？</vt:lpstr>
      <vt:lpstr>模型的有效性 (1)</vt:lpstr>
      <vt:lpstr>模型的有效性 (2)</vt:lpstr>
      <vt:lpstr>过拟合的原因 - 误差</vt:lpstr>
      <vt:lpstr>方差与偏差</vt:lpstr>
      <vt:lpstr>2.2.1 健康与营养咨询数据预处理与数据规范设计</vt:lpstr>
      <vt:lpstr>2.2.1 健康与营养咨询数据预处理与数据规范设计</vt:lpstr>
      <vt:lpstr>2.2.1 健康与营养咨询数据预处理与数据规范设计</vt:lpstr>
      <vt:lpstr>2.2.1 健康与营养咨询数据预处理与数据规范设计</vt:lpstr>
      <vt:lpstr>2.2.1 健康与营养咨询数据预处理与数据规范设计</vt:lpstr>
      <vt:lpstr>PowerPoint 演示文稿</vt:lpstr>
      <vt:lpstr>2.2.1 健康与营养咨询数据预处理与数据规范设计</vt:lpstr>
      <vt:lpstr>2.2.1 健康与营养咨询数据预处理与数据规范设计</vt:lpstr>
      <vt:lpstr>2.2.1 健康与营养咨询数据预处理与数据规范设计</vt:lpstr>
      <vt:lpstr>2.2.2 智能信用评分Logistic回归模型开发与测试</vt:lpstr>
      <vt:lpstr>2.2.2 智能信用评分Logistic回归模型开发与测试</vt:lpstr>
      <vt:lpstr>2.2.2 智能信用评分Logistic回归模型开发与测试</vt:lpstr>
      <vt:lpstr>2.2.2 智能信用评分Logistic回归模型开发与测试</vt:lpstr>
      <vt:lpstr>2.2.2 智能信用评分Logistic回归模型开发与测试</vt:lpstr>
      <vt:lpstr>2.2.2 智能信用评分Logistic回归模型开发与测试</vt:lpstr>
      <vt:lpstr>2.2.3 日常运动量随机森林预测模型开发与测试</vt:lpstr>
      <vt:lpstr>2.2.3 日常运动量随机森林预测模型开发与测试</vt:lpstr>
      <vt:lpstr>2.2.3 日常运动量随机森林预测模型开发与测试</vt:lpstr>
      <vt:lpstr>2.2.3 日常运动量随机森林预测模型开发与测试</vt:lpstr>
      <vt:lpstr>2.2.3 日常运动量随机森林预测模型开发与测试</vt:lpstr>
      <vt:lpstr>2.2.4 低碳生活行为影响因素预测线性回归模型开发与测试</vt:lpstr>
      <vt:lpstr>2.2.4 低碳生活行为影响因素预测线性回归模型开发与测试</vt:lpstr>
      <vt:lpstr>2.2.4 低碳生活行为影响因素预测线性回归模型开发与测试</vt:lpstr>
      <vt:lpstr>2.2.4 低碳生活行为影响因素预测线性回归模型开发与测试</vt:lpstr>
      <vt:lpstr>2.2.4 低碳生活行为影响因素预测线性回归模型开发与测试</vt:lpstr>
      <vt:lpstr>2.2.4 低碳生活行为影响因素预测线性回归模型开发与测试</vt:lpstr>
      <vt:lpstr>2.2.5 智能步数预测模型开发与测试</vt:lpstr>
      <vt:lpstr>2.2.5 智能步数预测模型开发与测试</vt:lpstr>
      <vt:lpstr>2.2.5 智能步数预测模型开发与测试</vt:lpstr>
      <vt:lpstr>2.2.5 智能步数预测模型开发与测试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依帆临水</cp:lastModifiedBy>
  <cp:revision>160</cp:revision>
  <dcterms:created xsi:type="dcterms:W3CDTF">2019-06-19T02:08:00Z</dcterms:created>
  <dcterms:modified xsi:type="dcterms:W3CDTF">2025-04-25T12:37:36Z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43F350E071A144BFA978902EFBC4AF6A_11</vt:lpwstr>
  </property>
</Properties>
</file>